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0058400" cy="7772400"/>
  <p:notesSz cx="9388475" cy="7102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1860" y="7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54380" y="2409444"/>
            <a:ext cx="8549640" cy="16322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08760" y="4352544"/>
            <a:ext cx="7040880" cy="1943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10/23/2024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10/23/2024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02920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180076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10/23/2024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10/23/2024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10/23/2024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5143500" y="171450"/>
            <a:ext cx="4686300" cy="745807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5143500" y="171450"/>
            <a:ext cx="4686300" cy="7458075"/>
          </a:xfrm>
          <a:custGeom>
            <a:avLst/>
            <a:gdLst/>
            <a:ahLst/>
            <a:cxnLst/>
            <a:rect l="l" t="t" r="r" b="b"/>
            <a:pathLst>
              <a:path w="4686300" h="7458075">
                <a:moveTo>
                  <a:pt x="0" y="7458075"/>
                </a:moveTo>
                <a:lnTo>
                  <a:pt x="4686300" y="7458075"/>
                </a:lnTo>
                <a:lnTo>
                  <a:pt x="4686300" y="0"/>
                </a:lnTo>
                <a:lnTo>
                  <a:pt x="0" y="0"/>
                </a:lnTo>
                <a:lnTo>
                  <a:pt x="0" y="7458075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02920" y="310896"/>
            <a:ext cx="9052560" cy="12435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02920" y="1787652"/>
            <a:ext cx="9052560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419856" y="7228332"/>
            <a:ext cx="3218688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02920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10/23/2024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242048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3" Type="http://schemas.openxmlformats.org/officeDocument/2006/relationships/image" Target="../media/image3.jp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2" Type="http://schemas.openxmlformats.org/officeDocument/2006/relationships/image" Target="../media/image2.png"/><Relationship Id="rId16" Type="http://schemas.openxmlformats.org/officeDocument/2006/relationships/image" Target="../media/image16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5" Type="http://schemas.openxmlformats.org/officeDocument/2006/relationships/image" Target="../media/image1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14" Type="http://schemas.openxmlformats.org/officeDocument/2006/relationships/image" Target="../media/image1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hyperlink" Target="mailto:utilitiescustomerservice@mydelraybeach.com" TargetMode="External"/><Relationship Id="rId1" Type="http://schemas.openxmlformats.org/officeDocument/2006/relationships/slideLayout" Target="../slideLayouts/slideLayout5.xml"/><Relationship Id="rId4" Type="http://schemas.openxmlformats.org/officeDocument/2006/relationships/hyperlink" Target="http://www.delraybeachfl.gov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0446" y="6663105"/>
            <a:ext cx="4946904" cy="100390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149596" y="205168"/>
            <a:ext cx="4294505" cy="729995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28600" y="210540"/>
            <a:ext cx="4638294" cy="658177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28600" y="210540"/>
            <a:ext cx="4638675" cy="6581775"/>
          </a:xfrm>
          <a:custGeom>
            <a:avLst/>
            <a:gdLst/>
            <a:ahLst/>
            <a:cxnLst/>
            <a:rect l="l" t="t" r="r" b="b"/>
            <a:pathLst>
              <a:path w="4638675" h="6581775">
                <a:moveTo>
                  <a:pt x="0" y="6581775"/>
                </a:moveTo>
                <a:lnTo>
                  <a:pt x="4638294" y="6581775"/>
                </a:lnTo>
                <a:lnTo>
                  <a:pt x="4638294" y="0"/>
                </a:lnTo>
                <a:lnTo>
                  <a:pt x="0" y="0"/>
                </a:lnTo>
                <a:lnTo>
                  <a:pt x="0" y="6581775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00266" y="285711"/>
            <a:ext cx="362089" cy="52556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034288" y="292099"/>
            <a:ext cx="3156585" cy="5918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109220" algn="ctr">
              <a:lnSpc>
                <a:spcPts val="1645"/>
              </a:lnSpc>
              <a:spcBef>
                <a:spcPts val="100"/>
              </a:spcBef>
            </a:pPr>
            <a:r>
              <a:rPr sz="1400" b="1" spc="65" dirty="0">
                <a:latin typeface="Arial"/>
                <a:cs typeface="Arial"/>
              </a:rPr>
              <a:t>RESIDENTIAL</a:t>
            </a:r>
            <a:r>
              <a:rPr sz="1400" b="1" spc="125" dirty="0">
                <a:latin typeface="Arial"/>
                <a:cs typeface="Arial"/>
              </a:rPr>
              <a:t> </a:t>
            </a:r>
            <a:r>
              <a:rPr sz="1400" b="1" spc="60" dirty="0">
                <a:latin typeface="Arial"/>
                <a:cs typeface="Arial"/>
              </a:rPr>
              <a:t>CUSTOMER</a:t>
            </a:r>
            <a:endParaRPr sz="1400" dirty="0">
              <a:latin typeface="Arial"/>
              <a:cs typeface="Arial"/>
            </a:endParaRPr>
          </a:p>
          <a:p>
            <a:pPr algn="ctr">
              <a:lnSpc>
                <a:spcPts val="1630"/>
              </a:lnSpc>
            </a:pPr>
            <a:r>
              <a:rPr sz="1400" b="1" spc="40" dirty="0">
                <a:latin typeface="Arial"/>
                <a:cs typeface="Arial"/>
              </a:rPr>
              <a:t>MONTHLY </a:t>
            </a:r>
            <a:r>
              <a:rPr sz="1400" b="1" spc="50" dirty="0">
                <a:latin typeface="Arial"/>
                <a:cs typeface="Arial"/>
              </a:rPr>
              <a:t>WATER/SEWER</a:t>
            </a:r>
            <a:r>
              <a:rPr sz="1400" b="1" spc="305" dirty="0">
                <a:latin typeface="Arial"/>
                <a:cs typeface="Arial"/>
              </a:rPr>
              <a:t> </a:t>
            </a:r>
            <a:r>
              <a:rPr sz="1400" b="1" spc="30" dirty="0">
                <a:latin typeface="Arial"/>
                <a:cs typeface="Arial"/>
              </a:rPr>
              <a:t>RATES</a:t>
            </a:r>
            <a:endParaRPr sz="1400" dirty="0">
              <a:latin typeface="Arial"/>
              <a:cs typeface="Arial"/>
            </a:endParaRPr>
          </a:p>
          <a:p>
            <a:pPr marR="59055" algn="ctr">
              <a:lnSpc>
                <a:spcPts val="1185"/>
              </a:lnSpc>
            </a:pPr>
            <a:r>
              <a:rPr sz="1000" b="1" i="1" spc="-10" dirty="0">
                <a:latin typeface="Arial"/>
                <a:cs typeface="Arial"/>
              </a:rPr>
              <a:t>Revised </a:t>
            </a:r>
            <a:r>
              <a:rPr lang="en-US" sz="1000" b="1" i="1" spc="-5" dirty="0">
                <a:latin typeface="Arial"/>
                <a:cs typeface="Arial"/>
              </a:rPr>
              <a:t>October 1, 2024</a:t>
            </a:r>
            <a:endParaRPr sz="1000" dirty="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07923" y="6255258"/>
            <a:ext cx="4173220" cy="383540"/>
          </a:xfrm>
          <a:prstGeom prst="rect">
            <a:avLst/>
          </a:prstGeom>
        </p:spPr>
        <p:txBody>
          <a:bodyPr vert="horz" wrap="square" lIns="0" tIns="24765" rIns="0" bIns="0" rtlCol="0">
            <a:spAutoFit/>
          </a:bodyPr>
          <a:lstStyle/>
          <a:p>
            <a:pPr marL="12700" marR="5080">
              <a:lnSpc>
                <a:spcPts val="1380"/>
              </a:lnSpc>
              <a:spcBef>
                <a:spcPts val="195"/>
              </a:spcBef>
            </a:pPr>
            <a:r>
              <a:rPr sz="1200" b="1" spc="-5" dirty="0">
                <a:latin typeface="Arial"/>
                <a:cs typeface="Arial"/>
              </a:rPr>
              <a:t>NOTE: Fixed/Base charges are applicable </a:t>
            </a:r>
            <a:r>
              <a:rPr sz="1200" b="1" dirty="0">
                <a:latin typeface="Arial"/>
                <a:cs typeface="Arial"/>
              </a:rPr>
              <a:t>each and </a:t>
            </a:r>
            <a:r>
              <a:rPr sz="1200" b="1" spc="-5" dirty="0">
                <a:latin typeface="Arial"/>
                <a:cs typeface="Arial"/>
              </a:rPr>
              <a:t>every  month, </a:t>
            </a:r>
            <a:r>
              <a:rPr sz="1200" b="1" dirty="0">
                <a:latin typeface="Arial"/>
                <a:cs typeface="Arial"/>
              </a:rPr>
              <a:t>without </a:t>
            </a:r>
            <a:r>
              <a:rPr sz="1200" b="1" spc="-5" dirty="0">
                <a:latin typeface="Arial"/>
                <a:cs typeface="Arial"/>
              </a:rPr>
              <a:t>regard to </a:t>
            </a:r>
            <a:r>
              <a:rPr sz="1200" b="1" dirty="0">
                <a:latin typeface="Arial"/>
                <a:cs typeface="Arial"/>
              </a:rPr>
              <a:t>usage or</a:t>
            </a:r>
            <a:r>
              <a:rPr sz="1200" b="1" spc="0" dirty="0">
                <a:latin typeface="Arial"/>
                <a:cs typeface="Arial"/>
              </a:rPr>
              <a:t> </a:t>
            </a:r>
            <a:r>
              <a:rPr sz="1200" b="1" spc="-10" dirty="0">
                <a:latin typeface="Arial"/>
                <a:cs typeface="Arial"/>
              </a:rPr>
              <a:t>occupancy.</a:t>
            </a:r>
            <a:endParaRPr sz="12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9486900" y="200050"/>
            <a:ext cx="365760" cy="7333615"/>
          </a:xfrm>
          <a:prstGeom prst="rect">
            <a:avLst/>
          </a:prstGeom>
          <a:ln w="25400">
            <a:solidFill>
              <a:srgbClr val="0000FF"/>
            </a:solidFill>
          </a:ln>
        </p:spPr>
        <p:txBody>
          <a:bodyPr vert="vert" wrap="square" lIns="0" tIns="30480" rIns="0" bIns="0" rtlCol="0">
            <a:spAutoFit/>
          </a:bodyPr>
          <a:lstStyle/>
          <a:p>
            <a:pPr marL="365125">
              <a:lnSpc>
                <a:spcPct val="100000"/>
              </a:lnSpc>
              <a:spcBef>
                <a:spcPts val="240"/>
              </a:spcBef>
            </a:pPr>
            <a:r>
              <a:rPr sz="1800" b="1" spc="-5" dirty="0">
                <a:solidFill>
                  <a:srgbClr val="000066"/>
                </a:solidFill>
                <a:latin typeface="Arial"/>
                <a:cs typeface="Arial"/>
              </a:rPr>
              <a:t>100 NW 1ST </a:t>
            </a:r>
            <a:r>
              <a:rPr sz="1800" b="1" spc="-25" dirty="0">
                <a:solidFill>
                  <a:srgbClr val="000066"/>
                </a:solidFill>
                <a:latin typeface="Arial"/>
                <a:cs typeface="Arial"/>
              </a:rPr>
              <a:t>AVENUE, </a:t>
            </a:r>
            <a:r>
              <a:rPr sz="1800" b="1" spc="-40" dirty="0">
                <a:solidFill>
                  <a:srgbClr val="000066"/>
                </a:solidFill>
                <a:latin typeface="Arial"/>
                <a:cs typeface="Arial"/>
              </a:rPr>
              <a:t>DELRAY </a:t>
            </a:r>
            <a:r>
              <a:rPr sz="1800" b="1" spc="-5" dirty="0">
                <a:solidFill>
                  <a:srgbClr val="000066"/>
                </a:solidFill>
                <a:latin typeface="Arial"/>
                <a:cs typeface="Arial"/>
              </a:rPr>
              <a:t>BEACH, </a:t>
            </a:r>
            <a:r>
              <a:rPr sz="1800" b="1" dirty="0">
                <a:solidFill>
                  <a:srgbClr val="000066"/>
                </a:solidFill>
                <a:latin typeface="Arial"/>
                <a:cs typeface="Arial"/>
              </a:rPr>
              <a:t>FLORIDA</a:t>
            </a:r>
            <a:r>
              <a:rPr sz="1800" b="1" spc="409" dirty="0">
                <a:solidFill>
                  <a:srgbClr val="000066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000066"/>
                </a:solidFill>
                <a:latin typeface="Arial"/>
                <a:cs typeface="Arial"/>
              </a:rPr>
              <a:t>33444</a:t>
            </a:r>
            <a:endParaRPr sz="1800">
              <a:latin typeface="Arial"/>
              <a:cs typeface="Arial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376123" y="998880"/>
            <a:ext cx="2228850" cy="413486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2605023" y="998880"/>
            <a:ext cx="1047750" cy="413486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3652773" y="998880"/>
            <a:ext cx="1090714" cy="413486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13" name="object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7354519"/>
              </p:ext>
            </p:extLst>
          </p:nvPr>
        </p:nvGraphicFramePr>
        <p:xfrm>
          <a:off x="376123" y="998855"/>
          <a:ext cx="4353560" cy="129684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22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77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33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69118">
                <a:tc>
                  <a:txBody>
                    <a:bodyPr/>
                    <a:lstStyle/>
                    <a:p>
                      <a:pPr marR="13335" algn="ctr">
                        <a:lnSpc>
                          <a:spcPct val="100000"/>
                        </a:lnSpc>
                        <a:spcBef>
                          <a:spcPts val="820"/>
                        </a:spcBef>
                      </a:pPr>
                      <a:r>
                        <a:rPr sz="1200" b="1" spc="-5" dirty="0">
                          <a:latin typeface="Arial"/>
                          <a:cs typeface="Arial"/>
                        </a:rPr>
                        <a:t>Water Rates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10414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9">
                        <a:alpha val="5803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72085" marR="151765" indent="154940">
                        <a:lnSpc>
                          <a:spcPts val="1270"/>
                        </a:lnSpc>
                        <a:spcBef>
                          <a:spcPts val="315"/>
                        </a:spcBef>
                      </a:pPr>
                      <a:r>
                        <a:rPr sz="1100" b="1" dirty="0">
                          <a:latin typeface="Arial"/>
                          <a:cs typeface="Arial"/>
                        </a:rPr>
                        <a:t>Inside  </a:t>
                      </a:r>
                      <a:r>
                        <a:rPr sz="1100" b="1" spc="-5" dirty="0">
                          <a:latin typeface="Arial"/>
                          <a:cs typeface="Arial"/>
                        </a:rPr>
                        <a:t>City</a:t>
                      </a:r>
                      <a:r>
                        <a:rPr sz="1100" b="1" spc="-8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dirty="0">
                          <a:latin typeface="Arial"/>
                          <a:cs typeface="Arial"/>
                        </a:rPr>
                        <a:t>Limits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9">
                        <a:alpha val="5803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89865" marR="169545" indent="97155">
                        <a:lnSpc>
                          <a:spcPts val="1270"/>
                        </a:lnSpc>
                        <a:spcBef>
                          <a:spcPts val="315"/>
                        </a:spcBef>
                      </a:pPr>
                      <a:r>
                        <a:rPr sz="1100" b="1" spc="-5" dirty="0">
                          <a:latin typeface="Arial"/>
                          <a:cs typeface="Arial"/>
                        </a:rPr>
                        <a:t>Outside  City</a:t>
                      </a:r>
                      <a:r>
                        <a:rPr sz="1100" b="1" spc="-8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dirty="0">
                          <a:latin typeface="Arial"/>
                          <a:cs typeface="Arial"/>
                        </a:rPr>
                        <a:t>Limits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3959">
                <a:tc>
                  <a:txBody>
                    <a:bodyPr/>
                    <a:lstStyle/>
                    <a:p>
                      <a:pPr marL="8255"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Fixed Customer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Charge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(Per</a:t>
                      </a:r>
                      <a:r>
                        <a:rPr sz="100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Meter)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3111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$</a:t>
                      </a:r>
                      <a:r>
                        <a:rPr lang="en-US" sz="1000" spc="-5" dirty="0">
                          <a:latin typeface="Arial"/>
                          <a:cs typeface="Arial"/>
                        </a:rPr>
                        <a:t>3.00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3873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160"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$3.</a:t>
                      </a:r>
                      <a:r>
                        <a:rPr lang="en-US" sz="1000" spc="-5" dirty="0">
                          <a:latin typeface="Arial"/>
                          <a:cs typeface="Arial"/>
                        </a:rPr>
                        <a:t>75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3873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2017">
                <a:tc>
                  <a:txBody>
                    <a:bodyPr/>
                    <a:lstStyle/>
                    <a:p>
                      <a:pPr marL="8255" algn="ctr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Fixed Capacity Charge (Per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Unit)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3175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160" algn="ctr">
                        <a:lnSpc>
                          <a:spcPct val="100000"/>
                        </a:lnSpc>
                        <a:spcBef>
                          <a:spcPts val="445"/>
                        </a:spcBef>
                      </a:pPr>
                      <a:r>
                        <a:rPr sz="1000" spc="-10" dirty="0">
                          <a:latin typeface="Arial"/>
                          <a:cs typeface="Arial"/>
                        </a:rPr>
                        <a:t>$</a:t>
                      </a:r>
                      <a:r>
                        <a:rPr lang="en-US" sz="1000" spc="-10" dirty="0">
                          <a:latin typeface="Arial"/>
                          <a:cs typeface="Arial"/>
                        </a:rPr>
                        <a:t>13.57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5651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160" algn="ctr">
                        <a:lnSpc>
                          <a:spcPct val="100000"/>
                        </a:lnSpc>
                        <a:spcBef>
                          <a:spcPts val="445"/>
                        </a:spcBef>
                      </a:pPr>
                      <a:r>
                        <a:rPr sz="1000" spc="-10" dirty="0">
                          <a:latin typeface="Arial"/>
                          <a:cs typeface="Arial"/>
                        </a:rPr>
                        <a:t>$1</a:t>
                      </a:r>
                      <a:r>
                        <a:rPr lang="en-US" sz="1000" spc="-10" dirty="0">
                          <a:latin typeface="Arial"/>
                          <a:cs typeface="Arial"/>
                        </a:rPr>
                        <a:t>6.96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5651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1752">
                <a:tc>
                  <a:txBody>
                    <a:bodyPr/>
                    <a:lstStyle/>
                    <a:p>
                      <a:pPr marL="10160" algn="ctr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Total </a:t>
                      </a:r>
                      <a:r>
                        <a:rPr sz="1000" b="1" spc="-10" dirty="0">
                          <a:latin typeface="Arial"/>
                          <a:cs typeface="Arial"/>
                        </a:rPr>
                        <a:t>Base</a:t>
                      </a:r>
                      <a:r>
                        <a:rPr sz="1000" b="1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10" dirty="0">
                          <a:latin typeface="Arial"/>
                          <a:cs typeface="Arial"/>
                        </a:rPr>
                        <a:t>Charges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32384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160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000" spc="-10" dirty="0">
                          <a:latin typeface="Arial"/>
                          <a:cs typeface="Arial"/>
                        </a:rPr>
                        <a:t>$</a:t>
                      </a:r>
                      <a:r>
                        <a:rPr lang="en-US" sz="1000" spc="-10" dirty="0">
                          <a:latin typeface="Arial"/>
                          <a:cs typeface="Arial"/>
                        </a:rPr>
                        <a:t>16.57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160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000" spc="-10" dirty="0">
                          <a:latin typeface="Arial"/>
                          <a:cs typeface="Arial"/>
                        </a:rPr>
                        <a:t>$</a:t>
                      </a:r>
                      <a:r>
                        <a:rPr lang="en-US" sz="1000" spc="-10" dirty="0">
                          <a:latin typeface="Arial"/>
                          <a:cs typeface="Arial"/>
                        </a:rPr>
                        <a:t>20.71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4" name="object 14"/>
          <p:cNvSpPr/>
          <p:nvPr/>
        </p:nvSpPr>
        <p:spPr>
          <a:xfrm>
            <a:off x="386638" y="2482913"/>
            <a:ext cx="2228850" cy="705548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2615438" y="2482913"/>
            <a:ext cx="1064044" cy="705548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3679571" y="2482913"/>
            <a:ext cx="1071664" cy="705548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17" name="object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6210143"/>
              </p:ext>
            </p:extLst>
          </p:nvPr>
        </p:nvGraphicFramePr>
        <p:xfrm>
          <a:off x="386638" y="2482976"/>
          <a:ext cx="4351020" cy="185673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22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42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42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99135">
                <a:tc>
                  <a:txBody>
                    <a:bodyPr/>
                    <a:lstStyle/>
                    <a:p>
                      <a:pPr marL="251460" marR="234950" algn="ctr">
                        <a:lnSpc>
                          <a:spcPct val="95900"/>
                        </a:lnSpc>
                        <a:spcBef>
                          <a:spcPts val="305"/>
                        </a:spcBef>
                      </a:pPr>
                      <a:r>
                        <a:rPr sz="1200" b="1" spc="-5" dirty="0">
                          <a:latin typeface="Arial"/>
                          <a:cs typeface="Arial"/>
                        </a:rPr>
                        <a:t>Water Usage Fees 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(added to base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charge) 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Commodity charge: all meter  consumption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per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1,000</a:t>
                      </a:r>
                      <a:r>
                        <a:rPr sz="1000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gallons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3873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250">
                        <a:latin typeface="Times New Roman"/>
                        <a:cs typeface="Times New Roman"/>
                      </a:endParaRPr>
                    </a:p>
                    <a:p>
                      <a:pPr marL="179705" marR="160020" indent="154940">
                        <a:lnSpc>
                          <a:spcPts val="1270"/>
                        </a:lnSpc>
                      </a:pPr>
                      <a:r>
                        <a:rPr sz="1100" b="1" dirty="0">
                          <a:latin typeface="Arial"/>
                          <a:cs typeface="Arial"/>
                        </a:rPr>
                        <a:t>Inside  </a:t>
                      </a:r>
                      <a:r>
                        <a:rPr sz="1100" b="1" spc="-5" dirty="0">
                          <a:latin typeface="Arial"/>
                          <a:cs typeface="Arial"/>
                        </a:rPr>
                        <a:t>City</a:t>
                      </a:r>
                      <a:r>
                        <a:rPr sz="1100" b="1" spc="-8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dirty="0">
                          <a:latin typeface="Arial"/>
                          <a:cs typeface="Arial"/>
                        </a:rPr>
                        <a:t>Limits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444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250">
                        <a:latin typeface="Times New Roman"/>
                        <a:cs typeface="Times New Roman"/>
                      </a:endParaRPr>
                    </a:p>
                    <a:p>
                      <a:pPr marL="180975" marR="158750" indent="97155">
                        <a:lnSpc>
                          <a:spcPts val="1270"/>
                        </a:lnSpc>
                      </a:pPr>
                      <a:r>
                        <a:rPr sz="1100" b="1" spc="-5" dirty="0">
                          <a:latin typeface="Arial"/>
                          <a:cs typeface="Arial"/>
                        </a:rPr>
                        <a:t>Outside  City</a:t>
                      </a:r>
                      <a:r>
                        <a:rPr sz="1100" b="1" spc="-8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dirty="0">
                          <a:latin typeface="Arial"/>
                          <a:cs typeface="Arial"/>
                        </a:rPr>
                        <a:t>Limits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444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1775">
                <a:tc>
                  <a:txBody>
                    <a:bodyPr/>
                    <a:lstStyle/>
                    <a:p>
                      <a:pPr marL="7620" algn="ctr">
                        <a:lnSpc>
                          <a:spcPct val="100000"/>
                        </a:lnSpc>
                        <a:spcBef>
                          <a:spcPts val="259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Zero to 3,000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gallons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33019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890" algn="ctr">
                        <a:lnSpc>
                          <a:spcPct val="100000"/>
                        </a:lnSpc>
                        <a:spcBef>
                          <a:spcPts val="259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$</a:t>
                      </a:r>
                      <a:r>
                        <a:rPr lang="en-US" sz="1000" spc="-5" dirty="0">
                          <a:latin typeface="Arial"/>
                          <a:cs typeface="Arial"/>
                        </a:rPr>
                        <a:t>2.03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33019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430" algn="ctr">
                        <a:lnSpc>
                          <a:spcPct val="100000"/>
                        </a:lnSpc>
                        <a:spcBef>
                          <a:spcPts val="259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$</a:t>
                      </a:r>
                      <a:r>
                        <a:rPr lang="en-US" sz="1000" spc="-5" dirty="0">
                          <a:latin typeface="Arial"/>
                          <a:cs typeface="Arial"/>
                        </a:rPr>
                        <a:t>2.54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33019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1775"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lang="en-US" sz="1000" spc="-5" dirty="0">
                          <a:latin typeface="Arial"/>
                          <a:cs typeface="Arial"/>
                        </a:rPr>
                        <a:t>3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,00</a:t>
                      </a:r>
                      <a:r>
                        <a:rPr lang="en-US" sz="1000" spc="-5" dirty="0">
                          <a:latin typeface="Arial"/>
                          <a:cs typeface="Arial"/>
                        </a:rPr>
                        <a:t>1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to 12,000</a:t>
                      </a:r>
                      <a:r>
                        <a:rPr sz="1000" spc="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gallons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32384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890" algn="ctr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$</a:t>
                      </a:r>
                      <a:r>
                        <a:rPr lang="en-US" sz="1000" spc="-5" dirty="0">
                          <a:latin typeface="Arial"/>
                          <a:cs typeface="Arial"/>
                        </a:rPr>
                        <a:t>2.03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32384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430" algn="ctr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$</a:t>
                      </a:r>
                      <a:r>
                        <a:rPr lang="en-US" sz="1000" spc="-5" dirty="0">
                          <a:latin typeface="Arial"/>
                          <a:cs typeface="Arial"/>
                        </a:rPr>
                        <a:t>2.54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32384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1775">
                <a:tc>
                  <a:txBody>
                    <a:bodyPr/>
                    <a:lstStyle/>
                    <a:p>
                      <a:pPr marL="7620" algn="ctr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1</a:t>
                      </a:r>
                      <a:r>
                        <a:rPr lang="en-US" sz="1000" spc="-5" dirty="0">
                          <a:latin typeface="Arial"/>
                          <a:cs typeface="Arial"/>
                        </a:rPr>
                        <a:t>2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,00</a:t>
                      </a:r>
                      <a:r>
                        <a:rPr lang="en-US" sz="1000" spc="-5" dirty="0">
                          <a:latin typeface="Arial"/>
                          <a:cs typeface="Arial"/>
                        </a:rPr>
                        <a:t>1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to 25,000</a:t>
                      </a:r>
                      <a:r>
                        <a:rPr sz="1000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gallons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32384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890" algn="ctr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$</a:t>
                      </a:r>
                      <a:r>
                        <a:rPr lang="en-US" sz="1000" spc="-5" dirty="0">
                          <a:latin typeface="Arial"/>
                          <a:cs typeface="Arial"/>
                        </a:rPr>
                        <a:t>4.06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32384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430" algn="ctr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$</a:t>
                      </a:r>
                      <a:r>
                        <a:rPr lang="en-US" sz="1000" spc="-5" dirty="0">
                          <a:latin typeface="Arial"/>
                          <a:cs typeface="Arial"/>
                        </a:rPr>
                        <a:t>5.08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32384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1775">
                <a:tc>
                  <a:txBody>
                    <a:bodyPr/>
                    <a:lstStyle/>
                    <a:p>
                      <a:pPr marL="7620" algn="ctr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2</a:t>
                      </a:r>
                      <a:r>
                        <a:rPr lang="en-US" sz="1000" spc="-5" dirty="0">
                          <a:latin typeface="Arial"/>
                          <a:cs typeface="Arial"/>
                        </a:rPr>
                        <a:t>5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,00</a:t>
                      </a:r>
                      <a:r>
                        <a:rPr lang="en-US" sz="1000" spc="-5" dirty="0">
                          <a:latin typeface="Arial"/>
                          <a:cs typeface="Arial"/>
                        </a:rPr>
                        <a:t>1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to 50,000</a:t>
                      </a:r>
                      <a:r>
                        <a:rPr sz="1000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gallons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3175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890" algn="ctr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$</a:t>
                      </a:r>
                      <a:r>
                        <a:rPr lang="en-US" sz="1000" spc="-5" dirty="0">
                          <a:latin typeface="Arial"/>
                          <a:cs typeface="Arial"/>
                        </a:rPr>
                        <a:t>6.09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3175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430" algn="ctr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$</a:t>
                      </a:r>
                      <a:r>
                        <a:rPr lang="en-US" sz="1000" spc="-5" dirty="0">
                          <a:latin typeface="Arial"/>
                          <a:cs typeface="Arial"/>
                        </a:rPr>
                        <a:t>7.61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3175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0504">
                <a:tc>
                  <a:txBody>
                    <a:bodyPr/>
                    <a:lstStyle/>
                    <a:p>
                      <a:pPr marL="8890" algn="ctr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000" spc="-10" dirty="0">
                          <a:latin typeface="Arial"/>
                          <a:cs typeface="Arial"/>
                        </a:rPr>
                        <a:t>Above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50,000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gallons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3175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890" algn="ctr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$</a:t>
                      </a:r>
                      <a:r>
                        <a:rPr lang="en-US" sz="1000" spc="-5" dirty="0">
                          <a:latin typeface="Arial"/>
                          <a:cs typeface="Arial"/>
                        </a:rPr>
                        <a:t>8.12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3175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430" algn="ctr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$</a:t>
                      </a:r>
                      <a:r>
                        <a:rPr lang="en-US" sz="1000" spc="-5" dirty="0">
                          <a:latin typeface="Arial"/>
                          <a:cs typeface="Arial"/>
                        </a:rPr>
                        <a:t>10.15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3175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8" name="object 18"/>
          <p:cNvSpPr/>
          <p:nvPr/>
        </p:nvSpPr>
        <p:spPr>
          <a:xfrm>
            <a:off x="381012" y="4619155"/>
            <a:ext cx="2238375" cy="559523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2619375" y="4619155"/>
            <a:ext cx="1083945" cy="559523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3703320" y="4619155"/>
            <a:ext cx="1040129" cy="559523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21" name="object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4209399"/>
              </p:ext>
            </p:extLst>
          </p:nvPr>
        </p:nvGraphicFramePr>
        <p:xfrm>
          <a:off x="381012" y="4619116"/>
          <a:ext cx="4348480" cy="154228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320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39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325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53085">
                <a:tc>
                  <a:txBody>
                    <a:bodyPr/>
                    <a:lstStyle/>
                    <a:p>
                      <a:pPr marL="702310">
                        <a:lnSpc>
                          <a:spcPts val="1415"/>
                        </a:lnSpc>
                        <a:spcBef>
                          <a:spcPts val="250"/>
                        </a:spcBef>
                      </a:pPr>
                      <a:r>
                        <a:rPr sz="1200" b="1" spc="-5" dirty="0">
                          <a:latin typeface="Arial"/>
                          <a:cs typeface="Arial"/>
                        </a:rPr>
                        <a:t>Sewer</a:t>
                      </a:r>
                      <a:r>
                        <a:rPr sz="1200" b="1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-5" dirty="0">
                          <a:latin typeface="Arial"/>
                          <a:cs typeface="Arial"/>
                        </a:rPr>
                        <a:t>Fees</a:t>
                      </a:r>
                      <a:endParaRPr sz="1200" dirty="0">
                        <a:latin typeface="Arial"/>
                        <a:cs typeface="Arial"/>
                      </a:endParaRPr>
                    </a:p>
                    <a:p>
                      <a:pPr marL="217804" marR="203200" algn="ctr">
                        <a:lnSpc>
                          <a:spcPts val="1150"/>
                        </a:lnSpc>
                        <a:spcBef>
                          <a:spcPts val="5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(maximum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commodity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charge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of 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12,000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gallons per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unit)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3175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9">
                        <a:alpha val="5803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89230" marR="170180" indent="154940">
                        <a:lnSpc>
                          <a:spcPts val="1270"/>
                        </a:lnSpc>
                        <a:spcBef>
                          <a:spcPts val="905"/>
                        </a:spcBef>
                      </a:pPr>
                      <a:r>
                        <a:rPr sz="1100" b="1" dirty="0">
                          <a:latin typeface="Arial"/>
                          <a:cs typeface="Arial"/>
                        </a:rPr>
                        <a:t>Inside  </a:t>
                      </a:r>
                      <a:r>
                        <a:rPr sz="1100" b="1" spc="-5" dirty="0">
                          <a:latin typeface="Arial"/>
                          <a:cs typeface="Arial"/>
                        </a:rPr>
                        <a:t>City</a:t>
                      </a:r>
                      <a:r>
                        <a:rPr sz="1100" b="1" spc="-8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dirty="0">
                          <a:latin typeface="Arial"/>
                          <a:cs typeface="Arial"/>
                        </a:rPr>
                        <a:t>Limits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11493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9">
                        <a:alpha val="5803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65100" marR="142875" indent="97155">
                        <a:lnSpc>
                          <a:spcPts val="1270"/>
                        </a:lnSpc>
                        <a:spcBef>
                          <a:spcPts val="905"/>
                        </a:spcBef>
                      </a:pPr>
                      <a:r>
                        <a:rPr sz="1100" b="1" spc="-5" dirty="0">
                          <a:latin typeface="Arial"/>
                          <a:cs typeface="Arial"/>
                        </a:rPr>
                        <a:t>Outside  City</a:t>
                      </a:r>
                      <a:r>
                        <a:rPr sz="1100" b="1" spc="-8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dirty="0">
                          <a:latin typeface="Arial"/>
                          <a:cs typeface="Arial"/>
                        </a:rPr>
                        <a:t>Limits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11493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9">
                        <a:alpha val="58038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6599">
                <a:tc>
                  <a:txBody>
                    <a:bodyPr/>
                    <a:lstStyle/>
                    <a:p>
                      <a:pPr marL="848994" marR="458470" indent="-374015">
                        <a:lnSpc>
                          <a:spcPts val="1150"/>
                        </a:lnSpc>
                        <a:spcBef>
                          <a:spcPts val="340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Fixed Capacity</a:t>
                      </a:r>
                      <a:r>
                        <a:rPr sz="1000" spc="-7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Charge  (Per</a:t>
                      </a:r>
                      <a:r>
                        <a:rPr sz="1000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Unit)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52425"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r>
                        <a:rPr sz="1000" spc="-10" dirty="0">
                          <a:latin typeface="Arial"/>
                          <a:cs typeface="Arial"/>
                        </a:rPr>
                        <a:t>$18.04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0604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430" algn="ctr"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r>
                        <a:rPr sz="1000" spc="-10" dirty="0">
                          <a:latin typeface="Arial"/>
                          <a:cs typeface="Arial"/>
                        </a:rPr>
                        <a:t>$22.55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0604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2605">
                <a:tc>
                  <a:txBody>
                    <a:bodyPr/>
                    <a:lstStyle/>
                    <a:p>
                      <a:pPr marL="93980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Fixed Commodity Charge (Per</a:t>
                      </a:r>
                      <a:r>
                        <a:rPr sz="1000" spc="-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Unit)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3302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5410">
                        <a:lnSpc>
                          <a:spcPts val="1175"/>
                        </a:lnSpc>
                        <a:spcBef>
                          <a:spcPts val="260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$</a:t>
                      </a:r>
                      <a:r>
                        <a:rPr sz="1000" spc="229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3.</a:t>
                      </a:r>
                      <a:r>
                        <a:rPr lang="en-US" sz="1000" spc="-5" dirty="0">
                          <a:latin typeface="Arial"/>
                          <a:cs typeface="Arial"/>
                        </a:rPr>
                        <a:t>72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/1,000</a:t>
                      </a:r>
                      <a:endParaRPr sz="1000" dirty="0">
                        <a:latin typeface="Arial"/>
                        <a:cs typeface="Arial"/>
                      </a:endParaRPr>
                    </a:p>
                    <a:p>
                      <a:pPr marL="179070" marR="65405" indent="-99060">
                        <a:lnSpc>
                          <a:spcPts val="1150"/>
                        </a:lnSpc>
                        <a:spcBef>
                          <a:spcPts val="60"/>
                        </a:spcBef>
                      </a:pPr>
                      <a:r>
                        <a:rPr sz="1000" spc="-10" dirty="0">
                          <a:latin typeface="Arial"/>
                          <a:cs typeface="Arial"/>
                        </a:rPr>
                        <a:t>gal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up</a:t>
                      </a:r>
                      <a:r>
                        <a:rPr sz="10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maximum  of 12,000</a:t>
                      </a:r>
                      <a:r>
                        <a:rPr sz="1000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gal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3302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$ </a:t>
                      </a:r>
                      <a:r>
                        <a:rPr lang="en-US" sz="1000" spc="-5" dirty="0">
                          <a:latin typeface="Arial"/>
                          <a:cs typeface="Arial"/>
                        </a:rPr>
                        <a:t>4.65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/1,000</a:t>
                      </a:r>
                      <a:r>
                        <a:rPr sz="1000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gal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444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2" name="object 22"/>
          <p:cNvSpPr/>
          <p:nvPr/>
        </p:nvSpPr>
        <p:spPr>
          <a:xfrm>
            <a:off x="9487661" y="7035825"/>
            <a:ext cx="371767" cy="382219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 txBox="1"/>
          <p:nvPr/>
        </p:nvSpPr>
        <p:spPr>
          <a:xfrm>
            <a:off x="1634998" y="6912050"/>
            <a:ext cx="1745614" cy="645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0170">
              <a:lnSpc>
                <a:spcPts val="1415"/>
              </a:lnSpc>
              <a:spcBef>
                <a:spcPts val="100"/>
              </a:spcBef>
            </a:pPr>
            <a:r>
              <a:rPr sz="1200" b="1" spc="-5" dirty="0">
                <a:solidFill>
                  <a:srgbClr val="FFFFFF"/>
                </a:solidFill>
                <a:latin typeface="Arial"/>
                <a:cs typeface="Arial"/>
              </a:rPr>
              <a:t>Utility Billing</a:t>
            </a:r>
            <a:r>
              <a:rPr sz="1200" b="1" spc="-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b="1" spc="-5" dirty="0">
                <a:solidFill>
                  <a:srgbClr val="FFFFFF"/>
                </a:solidFill>
                <a:latin typeface="Arial"/>
                <a:cs typeface="Arial"/>
              </a:rPr>
              <a:t>Division</a:t>
            </a:r>
            <a:endParaRPr sz="1200">
              <a:latin typeface="Arial"/>
              <a:cs typeface="Arial"/>
            </a:endParaRPr>
          </a:p>
          <a:p>
            <a:pPr marL="12700" marR="5080" indent="275590">
              <a:lnSpc>
                <a:spcPts val="1150"/>
              </a:lnSpc>
              <a:spcBef>
                <a:spcPts val="55"/>
              </a:spcBef>
            </a:pPr>
            <a:r>
              <a:rPr sz="1000" b="1" spc="-10" dirty="0">
                <a:solidFill>
                  <a:srgbClr val="FFFFFF"/>
                </a:solidFill>
                <a:latin typeface="Arial"/>
                <a:cs typeface="Arial"/>
              </a:rPr>
              <a:t>100 NW 1st Avenue  Delray Beach, </a:t>
            </a:r>
            <a:r>
              <a:rPr sz="1000" b="1" spc="-5" dirty="0">
                <a:solidFill>
                  <a:srgbClr val="FFFFFF"/>
                </a:solidFill>
                <a:latin typeface="Arial"/>
                <a:cs typeface="Arial"/>
              </a:rPr>
              <a:t>Florida</a:t>
            </a:r>
            <a:r>
              <a:rPr sz="1000" b="1" spc="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000" b="1" spc="-10" dirty="0">
                <a:solidFill>
                  <a:srgbClr val="FFFFFF"/>
                </a:solidFill>
                <a:latin typeface="Arial"/>
                <a:cs typeface="Arial"/>
              </a:rPr>
              <a:t>33444</a:t>
            </a:r>
            <a:endParaRPr sz="1000">
              <a:latin typeface="Arial"/>
              <a:cs typeface="Arial"/>
            </a:endParaRPr>
          </a:p>
          <a:p>
            <a:pPr marL="1905" algn="ctr">
              <a:lnSpc>
                <a:spcPts val="1110"/>
              </a:lnSpc>
            </a:pPr>
            <a:r>
              <a:rPr sz="1000" b="1" spc="-5" dirty="0">
                <a:solidFill>
                  <a:srgbClr val="FFFFFF"/>
                </a:solidFill>
                <a:latin typeface="Arial"/>
                <a:cs typeface="Arial"/>
              </a:rPr>
              <a:t>561-243-7101</a:t>
            </a:r>
            <a:endParaRPr sz="1000">
              <a:latin typeface="Arial"/>
              <a:cs typeface="Arial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5147564" y="5964428"/>
            <a:ext cx="4317619" cy="1549019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 txBox="1"/>
          <p:nvPr/>
        </p:nvSpPr>
        <p:spPr>
          <a:xfrm>
            <a:off x="5449951" y="6156197"/>
            <a:ext cx="3615054" cy="130429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algn="ctr">
              <a:lnSpc>
                <a:spcPts val="2625"/>
              </a:lnSpc>
              <a:spcBef>
                <a:spcPts val="95"/>
              </a:spcBef>
            </a:pPr>
            <a:r>
              <a:rPr sz="2200" b="1" i="1" spc="0" dirty="0">
                <a:solidFill>
                  <a:srgbClr val="FFFFFF"/>
                </a:solidFill>
                <a:latin typeface="Cambria"/>
                <a:cs typeface="Cambria"/>
              </a:rPr>
              <a:t>City</a:t>
            </a:r>
            <a:r>
              <a:rPr sz="2200" b="1" i="1" spc="-10" dirty="0">
                <a:solidFill>
                  <a:srgbClr val="FFFFFF"/>
                </a:solidFill>
                <a:latin typeface="Cambria"/>
                <a:cs typeface="Cambria"/>
              </a:rPr>
              <a:t> of</a:t>
            </a:r>
            <a:endParaRPr sz="2200">
              <a:latin typeface="Cambria"/>
              <a:cs typeface="Cambria"/>
            </a:endParaRPr>
          </a:p>
          <a:p>
            <a:pPr algn="ctr">
              <a:lnSpc>
                <a:spcPts val="4305"/>
              </a:lnSpc>
            </a:pPr>
            <a:r>
              <a:rPr sz="3600" b="1" spc="0" dirty="0">
                <a:solidFill>
                  <a:srgbClr val="FFFFFF"/>
                </a:solidFill>
                <a:latin typeface="Arial Black"/>
                <a:cs typeface="Arial Black"/>
              </a:rPr>
              <a:t>Delray</a:t>
            </a:r>
            <a:r>
              <a:rPr sz="3600" b="1" spc="-40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3600" b="1" spc="-15" dirty="0">
                <a:solidFill>
                  <a:srgbClr val="FFFFFF"/>
                </a:solidFill>
                <a:latin typeface="Arial Black"/>
                <a:cs typeface="Arial Black"/>
              </a:rPr>
              <a:t>Beach</a:t>
            </a:r>
            <a:endParaRPr sz="3600">
              <a:latin typeface="Arial Black"/>
              <a:cs typeface="Arial Black"/>
            </a:endParaRPr>
          </a:p>
          <a:p>
            <a:pPr algn="ctr">
              <a:lnSpc>
                <a:spcPct val="100000"/>
              </a:lnSpc>
              <a:spcBef>
                <a:spcPts val="265"/>
              </a:spcBef>
            </a:pPr>
            <a:r>
              <a:rPr sz="2400" b="1" spc="-5" dirty="0">
                <a:solidFill>
                  <a:srgbClr val="FFFFFF"/>
                </a:solidFill>
                <a:latin typeface="Arial Black"/>
                <a:cs typeface="Arial Black"/>
              </a:rPr>
              <a:t>Utility </a:t>
            </a:r>
            <a:r>
              <a:rPr sz="2400" b="1" dirty="0">
                <a:solidFill>
                  <a:srgbClr val="FFFFFF"/>
                </a:solidFill>
                <a:latin typeface="Arial Black"/>
                <a:cs typeface="Arial Black"/>
              </a:rPr>
              <a:t>Billing</a:t>
            </a:r>
            <a:r>
              <a:rPr sz="2400" b="1" spc="-70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400" b="1" spc="-5" dirty="0">
                <a:solidFill>
                  <a:srgbClr val="FFFFFF"/>
                </a:solidFill>
                <a:latin typeface="Arial Black"/>
                <a:cs typeface="Arial Black"/>
              </a:rPr>
              <a:t>Division</a:t>
            </a:r>
            <a:endParaRPr sz="2400">
              <a:latin typeface="Arial Black"/>
              <a:cs typeface="Arial Black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180203" y="196088"/>
            <a:ext cx="4609465" cy="119263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196975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latin typeface="Arial"/>
                <a:cs typeface="Arial"/>
              </a:rPr>
              <a:t>W</a:t>
            </a:r>
            <a:r>
              <a:rPr sz="1200" b="1" spc="-180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A</a:t>
            </a:r>
            <a:r>
              <a:rPr sz="1200" b="1" spc="-225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T</a:t>
            </a:r>
            <a:r>
              <a:rPr sz="1200" b="1" spc="-200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E</a:t>
            </a:r>
            <a:r>
              <a:rPr sz="1200" b="1" spc="-195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R</a:t>
            </a:r>
            <a:r>
              <a:rPr sz="1200" b="1" spc="-200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/</a:t>
            </a:r>
            <a:r>
              <a:rPr sz="1200" b="1" spc="-195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S</a:t>
            </a:r>
            <a:r>
              <a:rPr sz="1200" b="1" spc="-195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E</a:t>
            </a:r>
            <a:r>
              <a:rPr sz="1200" b="1" spc="-195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W</a:t>
            </a:r>
            <a:r>
              <a:rPr sz="1200" b="1" spc="-190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E</a:t>
            </a:r>
            <a:r>
              <a:rPr sz="1200" b="1" spc="-195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R</a:t>
            </a:r>
            <a:r>
              <a:rPr sz="1200" b="1" spc="260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S</a:t>
            </a:r>
            <a:r>
              <a:rPr sz="1200" b="1" spc="-204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E</a:t>
            </a:r>
            <a:r>
              <a:rPr sz="1200" b="1" spc="-195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R</a:t>
            </a:r>
            <a:r>
              <a:rPr sz="1200" b="1" spc="-200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V</a:t>
            </a:r>
            <a:r>
              <a:rPr sz="1200" b="1" spc="-195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I</a:t>
            </a:r>
            <a:r>
              <a:rPr sz="1200" b="1" spc="-195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C</a:t>
            </a:r>
            <a:r>
              <a:rPr sz="1200" b="1" spc="-200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E</a:t>
            </a:r>
            <a:endParaRPr sz="1200" dirty="0">
              <a:latin typeface="Arial"/>
              <a:cs typeface="Arial"/>
            </a:endParaRPr>
          </a:p>
          <a:p>
            <a:pPr marL="12700">
              <a:lnSpc>
                <a:spcPts val="1170"/>
              </a:lnSpc>
              <a:spcBef>
                <a:spcPts val="760"/>
              </a:spcBef>
            </a:pPr>
            <a:r>
              <a:rPr sz="1000" u="heavy" spc="-254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000" b="1" i="1" u="heavy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How to </a:t>
            </a:r>
            <a:r>
              <a:rPr sz="1000" b="1" i="1" u="heavy" spc="-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Start </a:t>
            </a:r>
            <a:r>
              <a:rPr sz="1000" b="1" i="1" u="heavy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Your</a:t>
            </a:r>
            <a:r>
              <a:rPr sz="1000" b="1" i="1" u="heavy" spc="1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000" b="1" i="1" u="heavy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Service:</a:t>
            </a:r>
            <a:endParaRPr sz="1000" dirty="0">
              <a:latin typeface="Arial"/>
              <a:cs typeface="Arial"/>
            </a:endParaRPr>
          </a:p>
          <a:p>
            <a:pPr marL="12700" marR="5080" algn="just">
              <a:lnSpc>
                <a:spcPct val="95700"/>
              </a:lnSpc>
              <a:spcBef>
                <a:spcPts val="25"/>
              </a:spcBef>
            </a:pPr>
            <a:r>
              <a:rPr sz="1000" spc="-5" dirty="0">
                <a:latin typeface="Arial"/>
                <a:cs typeface="Arial"/>
              </a:rPr>
              <a:t>A</a:t>
            </a:r>
            <a:r>
              <a:rPr sz="1000" u="sng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DEPOSIT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must </a:t>
            </a:r>
            <a:r>
              <a:rPr sz="1000" spc="-5" dirty="0">
                <a:latin typeface="Arial"/>
                <a:cs typeface="Arial"/>
              </a:rPr>
              <a:t>be </a:t>
            </a:r>
            <a:r>
              <a:rPr sz="1000" spc="-10" dirty="0">
                <a:latin typeface="Arial"/>
                <a:cs typeface="Arial"/>
              </a:rPr>
              <a:t>received </a:t>
            </a:r>
            <a:r>
              <a:rPr sz="1000" spc="-5" dirty="0">
                <a:latin typeface="Arial"/>
                <a:cs typeface="Arial"/>
              </a:rPr>
              <a:t>prior to the initiation of utility service for each  </a:t>
            </a:r>
            <a:r>
              <a:rPr sz="1000" spc="-10" dirty="0">
                <a:latin typeface="Arial"/>
                <a:cs typeface="Arial"/>
              </a:rPr>
              <a:t>service location </a:t>
            </a:r>
            <a:r>
              <a:rPr sz="1000" spc="-5" dirty="0">
                <a:latin typeface="Arial"/>
                <a:cs typeface="Arial"/>
              </a:rPr>
              <a:t>regardless of </a:t>
            </a:r>
            <a:r>
              <a:rPr sz="1000" spc="-10" dirty="0">
                <a:latin typeface="Arial"/>
                <a:cs typeface="Arial"/>
              </a:rPr>
              <a:t>good </a:t>
            </a:r>
            <a:r>
              <a:rPr sz="1000" spc="-5" dirty="0">
                <a:latin typeface="Arial"/>
                <a:cs typeface="Arial"/>
              </a:rPr>
              <a:t>credit history. </a:t>
            </a:r>
            <a:r>
              <a:rPr sz="1000" dirty="0">
                <a:latin typeface="Arial"/>
                <a:cs typeface="Arial"/>
              </a:rPr>
              <a:t>To </a:t>
            </a:r>
            <a:r>
              <a:rPr sz="1000" spc="-5" dirty="0">
                <a:latin typeface="Arial"/>
                <a:cs typeface="Arial"/>
              </a:rPr>
              <a:t>register for new </a:t>
            </a:r>
            <a:r>
              <a:rPr sz="1000" spc="-10" dirty="0">
                <a:latin typeface="Arial"/>
                <a:cs typeface="Arial"/>
              </a:rPr>
              <a:t>service,  please</a:t>
            </a:r>
            <a:r>
              <a:rPr lang="en-US" sz="1000" spc="-10" dirty="0">
                <a:latin typeface="Arial"/>
                <a:cs typeface="Arial"/>
              </a:rPr>
              <a:t> email your signed application with required documentation to </a:t>
            </a:r>
            <a:r>
              <a:rPr lang="en-US" sz="1000" spc="-10" dirty="0">
                <a:latin typeface="Arial"/>
                <a:cs typeface="Arial"/>
                <a:hlinkClick r:id="rId2"/>
              </a:rPr>
              <a:t>utilitiescustomerservice@mydelraybeach.com</a:t>
            </a:r>
            <a:r>
              <a:rPr lang="en-US" sz="1000" spc="-1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. Deposit amounts  </a:t>
            </a:r>
            <a:r>
              <a:rPr sz="1000" spc="-5" dirty="0">
                <a:latin typeface="Arial"/>
                <a:cs typeface="Arial"/>
              </a:rPr>
              <a:t>vary according to meter sizes as </a:t>
            </a:r>
            <a:r>
              <a:rPr sz="1000" spc="-10" dirty="0">
                <a:latin typeface="Arial"/>
                <a:cs typeface="Arial"/>
              </a:rPr>
              <a:t>follows:</a:t>
            </a:r>
            <a:endParaRPr sz="10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180203" y="1388722"/>
            <a:ext cx="4570095" cy="47961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latin typeface="Arial"/>
                <a:cs typeface="Arial"/>
              </a:rPr>
              <a:t>SINGLE </a:t>
            </a:r>
            <a:r>
              <a:rPr sz="1200" b="1" spc="-5" dirty="0">
                <a:latin typeface="Arial"/>
                <a:cs typeface="Arial"/>
              </a:rPr>
              <a:t>FAMILY- MULTI FAMILY </a:t>
            </a:r>
            <a:r>
              <a:rPr sz="1200" b="1" dirty="0">
                <a:latin typeface="Arial"/>
                <a:cs typeface="Arial"/>
              </a:rPr>
              <a:t>- </a:t>
            </a:r>
            <a:r>
              <a:rPr sz="1200" b="1" spc="-5" dirty="0">
                <a:latin typeface="Arial"/>
                <a:cs typeface="Arial"/>
              </a:rPr>
              <a:t>COMMERCIAL/IRRIGATION</a:t>
            </a:r>
            <a:endParaRPr sz="1200" dirty="0">
              <a:latin typeface="Arial"/>
              <a:cs typeface="Arial"/>
            </a:endParaRPr>
          </a:p>
          <a:p>
            <a:pPr marR="43180" algn="ctr">
              <a:lnSpc>
                <a:spcPct val="100000"/>
              </a:lnSpc>
              <a:spcBef>
                <a:spcPts val="990"/>
              </a:spcBef>
              <a:tabLst>
                <a:tab pos="1645920" algn="l"/>
                <a:tab pos="3299460" algn="l"/>
              </a:tabLst>
            </a:pPr>
            <a:r>
              <a:rPr sz="1000" u="sng" spc="-254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000" u="sng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Meter</a:t>
            </a:r>
            <a:r>
              <a:rPr sz="1000" u="sng" spc="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000" u="sng" spc="-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Size</a:t>
            </a:r>
            <a:r>
              <a:rPr sz="1000" spc="-10" dirty="0">
                <a:latin typeface="Arial"/>
                <a:cs typeface="Arial"/>
              </a:rPr>
              <a:t>	</a:t>
            </a:r>
            <a:r>
              <a:rPr sz="1000" u="sng" spc="-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000" u="sng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Inside</a:t>
            </a:r>
            <a:r>
              <a:rPr sz="10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City</a:t>
            </a:r>
            <a:r>
              <a:rPr sz="1000" dirty="0">
                <a:latin typeface="Arial"/>
                <a:cs typeface="Arial"/>
              </a:rPr>
              <a:t>	</a:t>
            </a:r>
            <a:r>
              <a:rPr sz="10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000" u="sng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Outside</a:t>
            </a:r>
            <a:r>
              <a:rPr sz="1000" u="sng" spc="-2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0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City</a:t>
            </a:r>
            <a:endParaRPr sz="1000" dirty="0">
              <a:latin typeface="Arial"/>
              <a:cs typeface="Arial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5618607" y="1959908"/>
          <a:ext cx="3653788" cy="7251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664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338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34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43510">
                <a:tc>
                  <a:txBody>
                    <a:bodyPr/>
                    <a:lstStyle/>
                    <a:p>
                      <a:pPr marL="31750">
                        <a:lnSpc>
                          <a:spcPts val="1030"/>
                        </a:lnSpc>
                      </a:pPr>
                      <a:r>
                        <a:rPr sz="1000" spc="-10" dirty="0">
                          <a:latin typeface="Arial"/>
                          <a:cs typeface="Arial"/>
                        </a:rPr>
                        <a:t>3/4”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54990" algn="r">
                        <a:lnSpc>
                          <a:spcPts val="1030"/>
                        </a:lnSpc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$</a:t>
                      </a:r>
                      <a:r>
                        <a:rPr sz="1000" spc="0" dirty="0">
                          <a:latin typeface="Arial"/>
                          <a:cs typeface="Arial"/>
                        </a:rPr>
                        <a:t>1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00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.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00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4765" algn="r">
                        <a:lnSpc>
                          <a:spcPts val="1030"/>
                        </a:lnSpc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$</a:t>
                      </a:r>
                      <a:r>
                        <a:rPr sz="1000" spc="0" dirty="0">
                          <a:latin typeface="Arial"/>
                          <a:cs typeface="Arial"/>
                        </a:rPr>
                        <a:t>1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25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.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00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6050">
                <a:tc>
                  <a:txBody>
                    <a:bodyPr/>
                    <a:lstStyle/>
                    <a:p>
                      <a:pPr marL="31750">
                        <a:lnSpc>
                          <a:spcPts val="1050"/>
                        </a:lnSpc>
                      </a:pPr>
                      <a:r>
                        <a:rPr sz="1000" spc="-10" dirty="0">
                          <a:latin typeface="Arial"/>
                          <a:cs typeface="Arial"/>
                        </a:rPr>
                        <a:t>1”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54990" algn="r">
                        <a:lnSpc>
                          <a:spcPts val="1050"/>
                        </a:lnSpc>
                      </a:pPr>
                      <a:r>
                        <a:rPr sz="1000" spc="0" dirty="0">
                          <a:latin typeface="Arial"/>
                          <a:cs typeface="Arial"/>
                        </a:rPr>
                        <a:t>1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00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.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00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6034" algn="r">
                        <a:lnSpc>
                          <a:spcPts val="1050"/>
                        </a:lnSpc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125</a:t>
                      </a:r>
                      <a:r>
                        <a:rPr sz="1000" spc="0" dirty="0">
                          <a:latin typeface="Arial"/>
                          <a:cs typeface="Arial"/>
                        </a:rPr>
                        <a:t>.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00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6050">
                <a:tc>
                  <a:txBody>
                    <a:bodyPr/>
                    <a:lstStyle/>
                    <a:p>
                      <a:pPr marL="31750">
                        <a:lnSpc>
                          <a:spcPts val="1050"/>
                        </a:lnSpc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1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 1/2”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54990" algn="r">
                        <a:lnSpc>
                          <a:spcPts val="1050"/>
                        </a:lnSpc>
                      </a:pPr>
                      <a:r>
                        <a:rPr sz="1000" spc="0" dirty="0">
                          <a:latin typeface="Arial"/>
                          <a:cs typeface="Arial"/>
                        </a:rPr>
                        <a:t>1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50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.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00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6034" algn="r">
                        <a:lnSpc>
                          <a:spcPts val="1050"/>
                        </a:lnSpc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187</a:t>
                      </a:r>
                      <a:r>
                        <a:rPr sz="1000" spc="0" dirty="0">
                          <a:latin typeface="Arial"/>
                          <a:cs typeface="Arial"/>
                        </a:rPr>
                        <a:t>.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50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6050">
                <a:tc>
                  <a:txBody>
                    <a:bodyPr/>
                    <a:lstStyle/>
                    <a:p>
                      <a:pPr marL="31750">
                        <a:lnSpc>
                          <a:spcPts val="1055"/>
                        </a:lnSpc>
                      </a:pPr>
                      <a:r>
                        <a:rPr sz="1000" spc="-10" dirty="0">
                          <a:latin typeface="Arial"/>
                          <a:cs typeface="Arial"/>
                        </a:rPr>
                        <a:t>2”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54990" algn="r">
                        <a:lnSpc>
                          <a:spcPts val="1055"/>
                        </a:lnSpc>
                      </a:pPr>
                      <a:r>
                        <a:rPr sz="1000" spc="0" dirty="0">
                          <a:latin typeface="Arial"/>
                          <a:cs typeface="Arial"/>
                        </a:rPr>
                        <a:t>1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75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.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00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6034" algn="r">
                        <a:lnSpc>
                          <a:spcPts val="1055"/>
                        </a:lnSpc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218</a:t>
                      </a:r>
                      <a:r>
                        <a:rPr sz="1000" spc="0" dirty="0">
                          <a:latin typeface="Arial"/>
                          <a:cs typeface="Arial"/>
                        </a:rPr>
                        <a:t>.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75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3510">
                <a:tc>
                  <a:txBody>
                    <a:bodyPr/>
                    <a:lstStyle/>
                    <a:p>
                      <a:pPr marL="31750">
                        <a:lnSpc>
                          <a:spcPts val="1035"/>
                        </a:lnSpc>
                      </a:pPr>
                      <a:r>
                        <a:rPr sz="1000" spc="-10" dirty="0">
                          <a:latin typeface="Arial"/>
                          <a:cs typeface="Arial"/>
                        </a:rPr>
                        <a:t>3”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54990" algn="r">
                        <a:lnSpc>
                          <a:spcPts val="1035"/>
                        </a:lnSpc>
                      </a:pPr>
                      <a:r>
                        <a:rPr sz="1000" spc="0" dirty="0">
                          <a:latin typeface="Arial"/>
                          <a:cs typeface="Arial"/>
                        </a:rPr>
                        <a:t>2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00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.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00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6034" algn="r">
                        <a:lnSpc>
                          <a:spcPts val="1035"/>
                        </a:lnSpc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250</a:t>
                      </a:r>
                      <a:r>
                        <a:rPr sz="1000" spc="0" dirty="0">
                          <a:latin typeface="Arial"/>
                          <a:cs typeface="Arial"/>
                        </a:rPr>
                        <a:t>.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00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object 5"/>
          <p:cNvSpPr txBox="1"/>
          <p:nvPr/>
        </p:nvSpPr>
        <p:spPr>
          <a:xfrm>
            <a:off x="5180203" y="2769235"/>
            <a:ext cx="4614545" cy="2514278"/>
          </a:xfrm>
          <a:prstGeom prst="rect">
            <a:avLst/>
          </a:prstGeom>
        </p:spPr>
        <p:txBody>
          <a:bodyPr vert="horz" wrap="square" lIns="0" tIns="19050" rIns="0" bIns="0" rtlCol="0">
            <a:spAutoFit/>
          </a:bodyPr>
          <a:lstStyle/>
          <a:p>
            <a:pPr marL="12700" marR="5080" algn="just">
              <a:lnSpc>
                <a:spcPct val="95500"/>
              </a:lnSpc>
              <a:spcBef>
                <a:spcPts val="150"/>
              </a:spcBef>
            </a:pPr>
            <a:r>
              <a:rPr sz="1000" spc="-5" dirty="0">
                <a:latin typeface="Arial"/>
                <a:cs typeface="Arial"/>
              </a:rPr>
              <a:t>Water </a:t>
            </a:r>
            <a:r>
              <a:rPr sz="1000" spc="-10" dirty="0">
                <a:latin typeface="Arial"/>
                <a:cs typeface="Arial"/>
              </a:rPr>
              <a:t>service </a:t>
            </a:r>
            <a:r>
              <a:rPr sz="1000" spc="-5" dirty="0">
                <a:latin typeface="Arial"/>
                <a:cs typeface="Arial"/>
              </a:rPr>
              <a:t>can be connected the same day</a:t>
            </a:r>
            <a:r>
              <a:rPr lang="en-US" sz="1000" spc="-5" dirty="0">
                <a:latin typeface="Arial"/>
                <a:cs typeface="Arial"/>
              </a:rPr>
              <a:t>.</a:t>
            </a:r>
            <a:r>
              <a:rPr sz="1000" spc="-5" dirty="0">
                <a:latin typeface="Arial"/>
                <a:cs typeface="Arial"/>
              </a:rPr>
              <a:t> If an  account </a:t>
            </a:r>
            <a:r>
              <a:rPr sz="1000" spc="-10" dirty="0">
                <a:latin typeface="Arial"/>
                <a:cs typeface="Arial"/>
              </a:rPr>
              <a:t>is canceled </a:t>
            </a:r>
            <a:r>
              <a:rPr sz="1000" spc="-5" dirty="0">
                <a:latin typeface="Arial"/>
                <a:cs typeface="Arial"/>
              </a:rPr>
              <a:t>and service </a:t>
            </a:r>
            <a:r>
              <a:rPr sz="1000" spc="-10" dirty="0">
                <a:latin typeface="Arial"/>
                <a:cs typeface="Arial"/>
              </a:rPr>
              <a:t>is </a:t>
            </a:r>
            <a:r>
              <a:rPr sz="1000" spc="-5" dirty="0">
                <a:latin typeface="Arial"/>
                <a:cs typeface="Arial"/>
              </a:rPr>
              <a:t>resumed, the customer </a:t>
            </a:r>
            <a:r>
              <a:rPr sz="1000" spc="-10" dirty="0">
                <a:latin typeface="Arial"/>
                <a:cs typeface="Arial"/>
              </a:rPr>
              <a:t>will </a:t>
            </a:r>
            <a:r>
              <a:rPr sz="1000" spc="-5" dirty="0">
                <a:latin typeface="Arial"/>
                <a:cs typeface="Arial"/>
              </a:rPr>
              <a:t>be back-billed for  </a:t>
            </a:r>
            <a:r>
              <a:rPr sz="1000" spc="-10" dirty="0">
                <a:latin typeface="Arial"/>
                <a:cs typeface="Arial"/>
              </a:rPr>
              <a:t>all </a:t>
            </a:r>
            <a:r>
              <a:rPr sz="1000" spc="-5" dirty="0">
                <a:latin typeface="Arial"/>
                <a:cs typeface="Arial"/>
              </a:rPr>
              <a:t>utility service for each and </a:t>
            </a:r>
            <a:r>
              <a:rPr sz="1000" dirty="0">
                <a:latin typeface="Arial"/>
                <a:cs typeface="Arial"/>
              </a:rPr>
              <a:t>every </a:t>
            </a:r>
            <a:r>
              <a:rPr sz="1000" spc="-5" dirty="0">
                <a:latin typeface="Arial"/>
                <a:cs typeface="Arial"/>
              </a:rPr>
              <a:t>month the utility service </a:t>
            </a:r>
            <a:r>
              <a:rPr sz="1000" spc="-10" dirty="0">
                <a:latin typeface="Arial"/>
                <a:cs typeface="Arial"/>
              </a:rPr>
              <a:t>was</a:t>
            </a:r>
            <a:r>
              <a:rPr sz="1000" spc="1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discontinued.</a:t>
            </a:r>
            <a:endParaRPr sz="1000" dirty="0">
              <a:latin typeface="Arial"/>
              <a:cs typeface="Arial"/>
            </a:endParaRPr>
          </a:p>
          <a:p>
            <a:pPr marL="12700">
              <a:lnSpc>
                <a:spcPts val="1170"/>
              </a:lnSpc>
              <a:spcBef>
                <a:spcPts val="765"/>
              </a:spcBef>
            </a:pPr>
            <a:r>
              <a:rPr sz="1000" u="heavy" spc="-254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000" b="1" i="1" u="heavy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Service</a:t>
            </a:r>
            <a:r>
              <a:rPr sz="1000" b="1" i="1" u="heavy" spc="-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000" b="1" i="1" u="heavy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Charges:</a:t>
            </a:r>
            <a:endParaRPr sz="1000" dirty="0">
              <a:latin typeface="Arial"/>
              <a:cs typeface="Arial"/>
            </a:endParaRPr>
          </a:p>
          <a:p>
            <a:pPr marL="12700" marR="9525" algn="just">
              <a:lnSpc>
                <a:spcPts val="1150"/>
              </a:lnSpc>
              <a:spcBef>
                <a:spcPts val="50"/>
              </a:spcBef>
            </a:pPr>
            <a:r>
              <a:rPr sz="1000" b="1" spc="-10" dirty="0">
                <a:latin typeface="Arial"/>
                <a:cs typeface="Arial"/>
              </a:rPr>
              <a:t>$15.00 </a:t>
            </a:r>
            <a:r>
              <a:rPr sz="1000" spc="-5" dirty="0">
                <a:latin typeface="Arial"/>
                <a:cs typeface="Arial"/>
              </a:rPr>
              <a:t>service charge </a:t>
            </a:r>
            <a:r>
              <a:rPr sz="1000" spc="-10" dirty="0">
                <a:latin typeface="Arial"/>
                <a:cs typeface="Arial"/>
              </a:rPr>
              <a:t>is </a:t>
            </a:r>
            <a:r>
              <a:rPr sz="1000" spc="-5" dirty="0">
                <a:latin typeface="Arial"/>
                <a:cs typeface="Arial"/>
              </a:rPr>
              <a:t>assessed to each new account regardless of any  </a:t>
            </a:r>
            <a:r>
              <a:rPr sz="1000" spc="-10" dirty="0">
                <a:latin typeface="Arial"/>
                <a:cs typeface="Arial"/>
              </a:rPr>
              <a:t>previous</a:t>
            </a:r>
            <a:r>
              <a:rPr sz="1000" spc="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account(s).</a:t>
            </a:r>
            <a:endParaRPr sz="1000" dirty="0">
              <a:latin typeface="Arial"/>
              <a:cs typeface="Arial"/>
            </a:endParaRPr>
          </a:p>
          <a:p>
            <a:pPr marL="12700" marR="5715" algn="just">
              <a:lnSpc>
                <a:spcPts val="1150"/>
              </a:lnSpc>
              <a:spcBef>
                <a:spcPts val="459"/>
              </a:spcBef>
            </a:pPr>
            <a:r>
              <a:rPr sz="1000" b="1" spc="-10" dirty="0">
                <a:latin typeface="Arial"/>
                <a:cs typeface="Arial"/>
              </a:rPr>
              <a:t>$20.00 </a:t>
            </a:r>
            <a:r>
              <a:rPr sz="1000" spc="-5" dirty="0">
                <a:latin typeface="Arial"/>
                <a:cs typeface="Arial"/>
              </a:rPr>
              <a:t>service charge </a:t>
            </a:r>
            <a:r>
              <a:rPr sz="1000" spc="-10" dirty="0">
                <a:latin typeface="Arial"/>
                <a:cs typeface="Arial"/>
              </a:rPr>
              <a:t>is </a:t>
            </a:r>
            <a:r>
              <a:rPr sz="1000" spc="-5" dirty="0">
                <a:latin typeface="Arial"/>
                <a:cs typeface="Arial"/>
              </a:rPr>
              <a:t>assessed to each account that </a:t>
            </a:r>
            <a:r>
              <a:rPr sz="1000" spc="-10" dirty="0">
                <a:latin typeface="Arial"/>
                <a:cs typeface="Arial"/>
              </a:rPr>
              <a:t>has </a:t>
            </a:r>
            <a:r>
              <a:rPr sz="1000" spc="-5" dirty="0">
                <a:latin typeface="Arial"/>
                <a:cs typeface="Arial"/>
              </a:rPr>
              <a:t>been discontinued  </a:t>
            </a:r>
            <a:r>
              <a:rPr sz="1000" spc="-10" dirty="0">
                <a:latin typeface="Arial"/>
                <a:cs typeface="Arial"/>
              </a:rPr>
              <a:t>due </a:t>
            </a:r>
            <a:r>
              <a:rPr sz="1000" spc="-5" dirty="0">
                <a:latin typeface="Arial"/>
                <a:cs typeface="Arial"/>
              </a:rPr>
              <a:t>to non-payment OR </a:t>
            </a:r>
            <a:r>
              <a:rPr sz="1000" spc="-10" dirty="0">
                <a:latin typeface="Arial"/>
                <a:cs typeface="Arial"/>
              </a:rPr>
              <a:t>if </a:t>
            </a:r>
            <a:r>
              <a:rPr sz="1000" spc="-5" dirty="0">
                <a:latin typeface="Arial"/>
                <a:cs typeface="Arial"/>
              </a:rPr>
              <a:t>the customer’s name appears on the Non-Payment  </a:t>
            </a:r>
            <a:r>
              <a:rPr sz="1000" spc="-10" dirty="0">
                <a:latin typeface="Arial"/>
                <a:cs typeface="Arial"/>
              </a:rPr>
              <a:t>Disconnection </a:t>
            </a:r>
            <a:r>
              <a:rPr sz="1000" spc="-5" dirty="0">
                <a:latin typeface="Arial"/>
                <a:cs typeface="Arial"/>
              </a:rPr>
              <a:t>Listing </a:t>
            </a:r>
            <a:r>
              <a:rPr sz="1000" spc="-10" dirty="0">
                <a:latin typeface="Arial"/>
                <a:cs typeface="Arial"/>
              </a:rPr>
              <a:t>which is </a:t>
            </a:r>
            <a:r>
              <a:rPr sz="1000" spc="-5" dirty="0">
                <a:latin typeface="Arial"/>
                <a:cs typeface="Arial"/>
              </a:rPr>
              <a:t>distributed</a:t>
            </a:r>
            <a:r>
              <a:rPr sz="1000" spc="4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internally.</a:t>
            </a:r>
            <a:endParaRPr sz="10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85"/>
              </a:spcBef>
            </a:pPr>
            <a:r>
              <a:rPr sz="1000" b="1" spc="-10" dirty="0">
                <a:latin typeface="Arial"/>
                <a:cs typeface="Arial"/>
              </a:rPr>
              <a:t>$20.00 </a:t>
            </a:r>
            <a:r>
              <a:rPr sz="1000" spc="-5" dirty="0">
                <a:latin typeface="Arial"/>
                <a:cs typeface="Arial"/>
              </a:rPr>
              <a:t>service charge </a:t>
            </a:r>
            <a:r>
              <a:rPr sz="1000" spc="-10" dirty="0">
                <a:latin typeface="Arial"/>
                <a:cs typeface="Arial"/>
              </a:rPr>
              <a:t>is </a:t>
            </a:r>
            <a:r>
              <a:rPr sz="1000" spc="-5" dirty="0">
                <a:latin typeface="Arial"/>
                <a:cs typeface="Arial"/>
              </a:rPr>
              <a:t>assessed to each account for a returned</a:t>
            </a:r>
            <a:r>
              <a:rPr sz="1000" spc="2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check.</a:t>
            </a:r>
            <a:endParaRPr sz="1000" dirty="0">
              <a:latin typeface="Arial"/>
              <a:cs typeface="Arial"/>
            </a:endParaRPr>
          </a:p>
          <a:p>
            <a:pPr marL="12700" marR="9525" algn="just">
              <a:lnSpc>
                <a:spcPts val="1150"/>
              </a:lnSpc>
              <a:spcBef>
                <a:spcPts val="489"/>
              </a:spcBef>
            </a:pPr>
            <a:r>
              <a:rPr sz="1000" b="1" spc="-10" dirty="0">
                <a:latin typeface="Arial"/>
                <a:cs typeface="Arial"/>
              </a:rPr>
              <a:t>$40.00 </a:t>
            </a:r>
            <a:r>
              <a:rPr sz="1000" spc="-5" dirty="0">
                <a:latin typeface="Arial"/>
                <a:cs typeface="Arial"/>
              </a:rPr>
              <a:t>after-hour service fee will be charged for requests to have </a:t>
            </a:r>
            <a:r>
              <a:rPr sz="1000" spc="-10" dirty="0">
                <a:latin typeface="Arial"/>
                <a:cs typeface="Arial"/>
              </a:rPr>
              <a:t>water </a:t>
            </a:r>
            <a:r>
              <a:rPr sz="1000" spc="-5" dirty="0">
                <a:latin typeface="Arial"/>
                <a:cs typeface="Arial"/>
              </a:rPr>
              <a:t>turned on  after regular </a:t>
            </a:r>
            <a:r>
              <a:rPr sz="1000" spc="-10" dirty="0">
                <a:latin typeface="Arial"/>
                <a:cs typeface="Arial"/>
              </a:rPr>
              <a:t>working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hours.</a:t>
            </a:r>
            <a:endParaRPr sz="1000" dirty="0">
              <a:latin typeface="Arial"/>
              <a:cs typeface="Arial"/>
            </a:endParaRPr>
          </a:p>
          <a:p>
            <a:pPr marL="12700" marR="8255" algn="just">
              <a:lnSpc>
                <a:spcPts val="1150"/>
              </a:lnSpc>
              <a:spcBef>
                <a:spcPts val="459"/>
              </a:spcBef>
            </a:pPr>
            <a:r>
              <a:rPr sz="1000" b="1" spc="-10" dirty="0">
                <a:latin typeface="Arial"/>
                <a:cs typeface="Arial"/>
              </a:rPr>
              <a:t>$15.00 </a:t>
            </a:r>
            <a:r>
              <a:rPr sz="1000" spc="-5" dirty="0">
                <a:latin typeface="Arial"/>
                <a:cs typeface="Arial"/>
              </a:rPr>
              <a:t>charge </a:t>
            </a:r>
            <a:r>
              <a:rPr sz="1000" spc="-10" dirty="0">
                <a:latin typeface="Arial"/>
                <a:cs typeface="Arial"/>
              </a:rPr>
              <a:t>will </a:t>
            </a:r>
            <a:r>
              <a:rPr sz="1000" spc="-5" dirty="0">
                <a:latin typeface="Arial"/>
                <a:cs typeface="Arial"/>
              </a:rPr>
              <a:t>be assessed for each meter re-read </a:t>
            </a:r>
            <a:r>
              <a:rPr sz="1000" spc="-10" dirty="0">
                <a:latin typeface="Arial"/>
                <a:cs typeface="Arial"/>
              </a:rPr>
              <a:t>if </a:t>
            </a:r>
            <a:r>
              <a:rPr sz="1000" spc="-5" dirty="0">
                <a:latin typeface="Arial"/>
                <a:cs typeface="Arial"/>
              </a:rPr>
              <a:t>requested </a:t>
            </a:r>
            <a:r>
              <a:rPr sz="1000" spc="0" dirty="0">
                <a:latin typeface="Arial"/>
                <a:cs typeface="Arial"/>
              </a:rPr>
              <a:t>by </a:t>
            </a:r>
            <a:r>
              <a:rPr sz="1000" spc="-5" dirty="0">
                <a:latin typeface="Arial"/>
                <a:cs typeface="Arial"/>
              </a:rPr>
              <a:t>the  customer in excess of three such requests </a:t>
            </a:r>
            <a:r>
              <a:rPr sz="1000" spc="-10" dirty="0">
                <a:latin typeface="Arial"/>
                <a:cs typeface="Arial"/>
              </a:rPr>
              <a:t>in one</a:t>
            </a:r>
            <a:r>
              <a:rPr sz="1000" spc="3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month.</a:t>
            </a:r>
            <a:endParaRPr sz="1000" dirty="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180203" y="5322189"/>
            <a:ext cx="4610735" cy="6470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739775">
              <a:lnSpc>
                <a:spcPts val="1415"/>
              </a:lnSpc>
              <a:spcBef>
                <a:spcPts val="100"/>
              </a:spcBef>
            </a:pPr>
            <a:r>
              <a:rPr sz="1200" b="1" spc="-5" dirty="0">
                <a:latin typeface="Arial"/>
                <a:cs typeface="Arial"/>
              </a:rPr>
              <a:t>YOUR CONSIDERATION </a:t>
            </a:r>
            <a:r>
              <a:rPr sz="1200" b="1" dirty="0">
                <a:latin typeface="Arial"/>
                <a:cs typeface="Arial"/>
              </a:rPr>
              <a:t>IS</a:t>
            </a:r>
            <a:r>
              <a:rPr sz="1200" b="1" spc="25" dirty="0">
                <a:latin typeface="Arial"/>
                <a:cs typeface="Arial"/>
              </a:rPr>
              <a:t> </a:t>
            </a:r>
            <a:r>
              <a:rPr sz="1200" b="1" spc="-10" dirty="0">
                <a:latin typeface="Arial"/>
                <a:cs typeface="Arial"/>
              </a:rPr>
              <a:t>APPRECIATED!</a:t>
            </a:r>
            <a:endParaRPr sz="1200">
              <a:latin typeface="Arial"/>
              <a:cs typeface="Arial"/>
            </a:endParaRPr>
          </a:p>
          <a:p>
            <a:pPr marL="12700" marR="5080" algn="just">
              <a:lnSpc>
                <a:spcPct val="96100"/>
              </a:lnSpc>
              <a:spcBef>
                <a:spcPts val="20"/>
              </a:spcBef>
            </a:pPr>
            <a:r>
              <a:rPr sz="1000" spc="-10" dirty="0">
                <a:latin typeface="Arial"/>
                <a:cs typeface="Arial"/>
              </a:rPr>
              <a:t>REMEMBER </a:t>
            </a:r>
            <a:r>
              <a:rPr sz="1000" spc="-5" dirty="0">
                <a:latin typeface="Arial"/>
                <a:cs typeface="Arial"/>
              </a:rPr>
              <a:t>THAT IT IS THE </a:t>
            </a:r>
            <a:r>
              <a:rPr sz="1000" spc="-10" dirty="0">
                <a:latin typeface="Arial"/>
                <a:cs typeface="Arial"/>
              </a:rPr>
              <a:t>CUSTOMER’S </a:t>
            </a:r>
            <a:r>
              <a:rPr sz="1000" spc="-5" dirty="0">
                <a:latin typeface="Arial"/>
                <a:cs typeface="Arial"/>
              </a:rPr>
              <a:t>RESPONSIBILITY </a:t>
            </a:r>
            <a:r>
              <a:rPr sz="1000" dirty="0">
                <a:latin typeface="Arial"/>
                <a:cs typeface="Arial"/>
              </a:rPr>
              <a:t>TO </a:t>
            </a:r>
            <a:r>
              <a:rPr sz="1000" spc="-5" dirty="0">
                <a:latin typeface="Arial"/>
                <a:cs typeface="Arial"/>
              </a:rPr>
              <a:t>ENSURE  THE </a:t>
            </a:r>
            <a:r>
              <a:rPr sz="1000" dirty="0">
                <a:latin typeface="Arial"/>
                <a:cs typeface="Arial"/>
              </a:rPr>
              <a:t>WATER </a:t>
            </a:r>
            <a:r>
              <a:rPr sz="1000" spc="-5" dirty="0">
                <a:latin typeface="Arial"/>
                <a:cs typeface="Arial"/>
              </a:rPr>
              <a:t>METER REMAINS ACCESSIBLE </a:t>
            </a:r>
            <a:r>
              <a:rPr sz="1000" spc="-10" dirty="0">
                <a:latin typeface="Arial"/>
                <a:cs typeface="Arial"/>
              </a:rPr>
              <a:t>AT </a:t>
            </a:r>
            <a:r>
              <a:rPr sz="1000" spc="-5" dirty="0">
                <a:latin typeface="Arial"/>
                <a:cs typeface="Arial"/>
              </a:rPr>
              <a:t>ALL TIMES </a:t>
            </a:r>
            <a:r>
              <a:rPr sz="1000" dirty="0">
                <a:latin typeface="Arial"/>
                <a:cs typeface="Arial"/>
              </a:rPr>
              <a:t>TO </a:t>
            </a:r>
            <a:r>
              <a:rPr sz="1000" spc="-5" dirty="0">
                <a:latin typeface="Arial"/>
                <a:cs typeface="Arial"/>
              </a:rPr>
              <a:t>CITY STAFF  FOR </a:t>
            </a:r>
            <a:r>
              <a:rPr sz="1000" spc="-10" dirty="0">
                <a:latin typeface="Arial"/>
                <a:cs typeface="Arial"/>
              </a:rPr>
              <a:t>READING AND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REPAIRS.</a:t>
            </a:r>
            <a:endParaRPr sz="100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200025" y="171450"/>
            <a:ext cx="4800600" cy="745807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00025" y="171450"/>
            <a:ext cx="4800600" cy="7458075"/>
          </a:xfrm>
          <a:custGeom>
            <a:avLst/>
            <a:gdLst/>
            <a:ahLst/>
            <a:cxnLst/>
            <a:rect l="l" t="t" r="r" b="b"/>
            <a:pathLst>
              <a:path w="4800600" h="7458075">
                <a:moveTo>
                  <a:pt x="0" y="7458075"/>
                </a:moveTo>
                <a:lnTo>
                  <a:pt x="4800600" y="7458075"/>
                </a:lnTo>
                <a:lnTo>
                  <a:pt x="4800600" y="0"/>
                </a:lnTo>
                <a:lnTo>
                  <a:pt x="0" y="0"/>
                </a:lnTo>
                <a:lnTo>
                  <a:pt x="0" y="7458075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235711" y="196088"/>
            <a:ext cx="4721860" cy="13906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77165">
              <a:lnSpc>
                <a:spcPct val="100000"/>
              </a:lnSpc>
              <a:spcBef>
                <a:spcPts val="100"/>
              </a:spcBef>
            </a:pPr>
            <a:r>
              <a:rPr sz="1200" b="1" spc="50" dirty="0">
                <a:latin typeface="Arial"/>
                <a:cs typeface="Arial"/>
              </a:rPr>
              <a:t>UTILITY BILLING CUSTOMER SERVICE</a:t>
            </a:r>
            <a:r>
              <a:rPr sz="1200" b="1" spc="114" dirty="0">
                <a:latin typeface="Arial"/>
                <a:cs typeface="Arial"/>
              </a:rPr>
              <a:t> </a:t>
            </a:r>
            <a:r>
              <a:rPr sz="1200" b="1" spc="50" dirty="0">
                <a:latin typeface="Arial"/>
                <a:cs typeface="Arial"/>
              </a:rPr>
              <a:t>INFORMATION</a:t>
            </a:r>
            <a:endParaRPr sz="1200" dirty="0">
              <a:latin typeface="Arial"/>
              <a:cs typeface="Arial"/>
            </a:endParaRPr>
          </a:p>
          <a:p>
            <a:pPr marL="12700">
              <a:lnSpc>
                <a:spcPts val="1170"/>
              </a:lnSpc>
              <a:spcBef>
                <a:spcPts val="760"/>
              </a:spcBef>
            </a:pPr>
            <a:r>
              <a:rPr sz="1000" u="heavy" spc="-254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000" b="1" i="1" u="heavy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Our</a:t>
            </a:r>
            <a:r>
              <a:rPr sz="1000" b="1" i="1" u="heavy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000" b="1" i="1" u="heavy" spc="-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Mission</a:t>
            </a:r>
            <a:r>
              <a:rPr sz="1000" b="1" i="1" spc="-10" dirty="0">
                <a:latin typeface="Arial"/>
                <a:cs typeface="Arial"/>
              </a:rPr>
              <a:t>:</a:t>
            </a:r>
            <a:endParaRPr sz="1000" dirty="0">
              <a:latin typeface="Arial"/>
              <a:cs typeface="Arial"/>
            </a:endParaRPr>
          </a:p>
          <a:p>
            <a:pPr marL="12700" marR="5080" algn="just">
              <a:lnSpc>
                <a:spcPct val="95700"/>
              </a:lnSpc>
              <a:spcBef>
                <a:spcPts val="25"/>
              </a:spcBef>
            </a:pPr>
            <a:r>
              <a:rPr sz="1000" spc="-5" dirty="0">
                <a:latin typeface="Arial"/>
                <a:cs typeface="Arial"/>
              </a:rPr>
              <a:t>The City of Delray Beach Utility </a:t>
            </a:r>
            <a:r>
              <a:rPr sz="1000" spc="-10" dirty="0">
                <a:latin typeface="Arial"/>
                <a:cs typeface="Arial"/>
              </a:rPr>
              <a:t>Billing </a:t>
            </a:r>
            <a:r>
              <a:rPr sz="1000" spc="-5" dirty="0">
                <a:latin typeface="Arial"/>
                <a:cs typeface="Arial"/>
              </a:rPr>
              <a:t>Division </a:t>
            </a:r>
            <a:r>
              <a:rPr sz="1000" spc="-10" dirty="0">
                <a:latin typeface="Arial"/>
                <a:cs typeface="Arial"/>
              </a:rPr>
              <a:t>has </a:t>
            </a:r>
            <a:r>
              <a:rPr sz="1000" spc="-5" dirty="0">
                <a:latin typeface="Arial"/>
                <a:cs typeface="Arial"/>
              </a:rPr>
              <a:t>a commitment to </a:t>
            </a:r>
            <a:r>
              <a:rPr sz="1000" spc="-10" dirty="0">
                <a:latin typeface="Arial"/>
                <a:cs typeface="Arial"/>
              </a:rPr>
              <a:t>provide our  </a:t>
            </a:r>
            <a:r>
              <a:rPr sz="1000" spc="-5" dirty="0">
                <a:latin typeface="Arial"/>
                <a:cs typeface="Arial"/>
              </a:rPr>
              <a:t>water/sewer </a:t>
            </a:r>
            <a:r>
              <a:rPr sz="1000" spc="-10" dirty="0">
                <a:latin typeface="Arial"/>
                <a:cs typeface="Arial"/>
              </a:rPr>
              <a:t>and </a:t>
            </a:r>
            <a:r>
              <a:rPr sz="1000" spc="-5" dirty="0">
                <a:latin typeface="Arial"/>
                <a:cs typeface="Arial"/>
              </a:rPr>
              <a:t>sanitation customers </a:t>
            </a:r>
            <a:r>
              <a:rPr sz="1000" spc="-10" dirty="0">
                <a:latin typeface="Arial"/>
                <a:cs typeface="Arial"/>
              </a:rPr>
              <a:t>with </a:t>
            </a:r>
            <a:r>
              <a:rPr sz="1000" spc="-5" dirty="0">
                <a:latin typeface="Arial"/>
                <a:cs typeface="Arial"/>
              </a:rPr>
              <a:t>courteous </a:t>
            </a:r>
            <a:r>
              <a:rPr sz="1000" spc="-10" dirty="0">
                <a:latin typeface="Arial"/>
                <a:cs typeface="Arial"/>
              </a:rPr>
              <a:t>and </a:t>
            </a:r>
            <a:r>
              <a:rPr sz="1000" spc="-5" dirty="0">
                <a:latin typeface="Arial"/>
                <a:cs typeface="Arial"/>
              </a:rPr>
              <a:t>efficient service at </a:t>
            </a:r>
            <a:r>
              <a:rPr sz="1000" spc="-10" dirty="0">
                <a:latin typeface="Arial"/>
                <a:cs typeface="Arial"/>
              </a:rPr>
              <a:t>all  </a:t>
            </a:r>
            <a:r>
              <a:rPr sz="1000" spc="-5" dirty="0">
                <a:latin typeface="Arial"/>
                <a:cs typeface="Arial"/>
              </a:rPr>
              <a:t>times as </a:t>
            </a:r>
            <a:r>
              <a:rPr sz="1000" spc="-15" dirty="0">
                <a:latin typeface="Arial"/>
                <a:cs typeface="Arial"/>
              </a:rPr>
              <a:t>we </a:t>
            </a:r>
            <a:r>
              <a:rPr sz="1000" spc="-5" dirty="0">
                <a:latin typeface="Arial"/>
                <a:cs typeface="Arial"/>
              </a:rPr>
              <a:t>strive </a:t>
            </a:r>
            <a:r>
              <a:rPr sz="1000" spc="-10" dirty="0">
                <a:latin typeface="Arial"/>
                <a:cs typeface="Arial"/>
              </a:rPr>
              <a:t>toward our </a:t>
            </a:r>
            <a:r>
              <a:rPr sz="1000" spc="-5" dirty="0">
                <a:latin typeface="Arial"/>
                <a:cs typeface="Arial"/>
              </a:rPr>
              <a:t>ultimate </a:t>
            </a:r>
            <a:r>
              <a:rPr sz="1000" spc="-10" dirty="0">
                <a:latin typeface="Arial"/>
                <a:cs typeface="Arial"/>
              </a:rPr>
              <a:t>goal </a:t>
            </a:r>
            <a:r>
              <a:rPr sz="1000" spc="-5" dirty="0">
                <a:latin typeface="Arial"/>
                <a:cs typeface="Arial"/>
              </a:rPr>
              <a:t>of total customer </a:t>
            </a:r>
            <a:r>
              <a:rPr sz="1000" spc="-10" dirty="0">
                <a:latin typeface="Arial"/>
                <a:cs typeface="Arial"/>
              </a:rPr>
              <a:t>satisfaction. </a:t>
            </a:r>
            <a:r>
              <a:rPr sz="1000" spc="15" dirty="0">
                <a:latin typeface="Arial"/>
                <a:cs typeface="Arial"/>
              </a:rPr>
              <a:t>We </a:t>
            </a:r>
            <a:r>
              <a:rPr sz="1000" spc="-10" dirty="0">
                <a:latin typeface="Arial"/>
                <a:cs typeface="Arial"/>
              </a:rPr>
              <a:t>are  responsible </a:t>
            </a:r>
            <a:r>
              <a:rPr sz="1000" spc="-5" dirty="0">
                <a:latin typeface="Arial"/>
                <a:cs typeface="Arial"/>
              </a:rPr>
              <a:t>for </a:t>
            </a:r>
            <a:r>
              <a:rPr sz="1000" spc="-10" dirty="0">
                <a:latin typeface="Arial"/>
                <a:cs typeface="Arial"/>
              </a:rPr>
              <a:t>servicing </a:t>
            </a:r>
            <a:r>
              <a:rPr sz="1000" spc="-5" dirty="0">
                <a:latin typeface="Arial"/>
                <a:cs typeface="Arial"/>
              </a:rPr>
              <a:t>over </a:t>
            </a:r>
            <a:r>
              <a:rPr sz="1000" spc="-10" dirty="0">
                <a:latin typeface="Arial"/>
                <a:cs typeface="Arial"/>
              </a:rPr>
              <a:t>22,</a:t>
            </a:r>
            <a:r>
              <a:rPr lang="en-US" sz="1000" spc="-10" dirty="0">
                <a:latin typeface="Arial"/>
                <a:cs typeface="Arial"/>
              </a:rPr>
              <a:t>532</a:t>
            </a:r>
            <a:r>
              <a:rPr sz="1000" spc="-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utility </a:t>
            </a:r>
            <a:r>
              <a:rPr sz="1000" spc="-10" dirty="0">
                <a:latin typeface="Arial"/>
                <a:cs typeface="Arial"/>
              </a:rPr>
              <a:t>accounts in </a:t>
            </a:r>
            <a:r>
              <a:rPr sz="1000" spc="-5" dirty="0">
                <a:latin typeface="Arial"/>
                <a:cs typeface="Arial"/>
              </a:rPr>
              <a:t>Delray</a:t>
            </a:r>
            <a:r>
              <a:rPr sz="1000" spc="8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Beach.</a:t>
            </a:r>
            <a:endParaRPr sz="1000" dirty="0">
              <a:latin typeface="Arial"/>
              <a:cs typeface="Arial"/>
            </a:endParaRPr>
          </a:p>
          <a:p>
            <a:pPr marL="12700" marR="5080" algn="just">
              <a:lnSpc>
                <a:spcPts val="1140"/>
              </a:lnSpc>
              <a:spcBef>
                <a:spcPts val="505"/>
              </a:spcBef>
            </a:pPr>
            <a:r>
              <a:rPr sz="1000" spc="-5" dirty="0">
                <a:latin typeface="Arial"/>
                <a:cs typeface="Arial"/>
              </a:rPr>
              <a:t>Our customer </a:t>
            </a:r>
            <a:r>
              <a:rPr sz="1000" spc="-10" dirty="0">
                <a:latin typeface="Arial"/>
                <a:cs typeface="Arial"/>
              </a:rPr>
              <a:t>service </a:t>
            </a:r>
            <a:r>
              <a:rPr sz="1000" spc="-5" dirty="0">
                <a:latin typeface="Arial"/>
                <a:cs typeface="Arial"/>
              </a:rPr>
              <a:t>representatives </a:t>
            </a:r>
            <a:r>
              <a:rPr sz="1000" spc="-10" dirty="0">
                <a:latin typeface="Arial"/>
                <a:cs typeface="Arial"/>
              </a:rPr>
              <a:t>are available </a:t>
            </a:r>
            <a:r>
              <a:rPr sz="1000" dirty="0">
                <a:latin typeface="Arial"/>
                <a:cs typeface="Arial"/>
              </a:rPr>
              <a:t>to </a:t>
            </a:r>
            <a:r>
              <a:rPr sz="1000" spc="-5" dirty="0">
                <a:latin typeface="Arial"/>
                <a:cs typeface="Arial"/>
              </a:rPr>
              <a:t>answer </a:t>
            </a:r>
            <a:r>
              <a:rPr sz="1000" spc="-10" dirty="0">
                <a:latin typeface="Arial"/>
                <a:cs typeface="Arial"/>
              </a:rPr>
              <a:t>your </a:t>
            </a:r>
            <a:r>
              <a:rPr sz="1000" spc="-5" dirty="0">
                <a:latin typeface="Arial"/>
                <a:cs typeface="Arial"/>
              </a:rPr>
              <a:t>questions each  </a:t>
            </a:r>
            <a:r>
              <a:rPr sz="1000" spc="-10" dirty="0">
                <a:latin typeface="Arial"/>
                <a:cs typeface="Arial"/>
              </a:rPr>
              <a:t>business </a:t>
            </a:r>
            <a:r>
              <a:rPr sz="1000" spc="-5" dirty="0">
                <a:latin typeface="Arial"/>
                <a:cs typeface="Arial"/>
              </a:rPr>
              <a:t>day between 8:00 </a:t>
            </a:r>
            <a:r>
              <a:rPr sz="1000" spc="-10" dirty="0">
                <a:latin typeface="Arial"/>
                <a:cs typeface="Arial"/>
              </a:rPr>
              <a:t>am and </a:t>
            </a:r>
            <a:r>
              <a:rPr sz="1000" spc="-5" dirty="0">
                <a:latin typeface="Arial"/>
                <a:cs typeface="Arial"/>
              </a:rPr>
              <a:t>5:00 </a:t>
            </a:r>
            <a:r>
              <a:rPr sz="1000" spc="-10" dirty="0">
                <a:latin typeface="Arial"/>
                <a:cs typeface="Arial"/>
              </a:rPr>
              <a:t>pm in our </a:t>
            </a:r>
            <a:r>
              <a:rPr sz="1000" spc="-5" dirty="0">
                <a:latin typeface="Arial"/>
                <a:cs typeface="Arial"/>
              </a:rPr>
              <a:t>lobby office </a:t>
            </a:r>
            <a:r>
              <a:rPr sz="1000" spc="-10" dirty="0">
                <a:latin typeface="Arial"/>
                <a:cs typeface="Arial"/>
              </a:rPr>
              <a:t>in </a:t>
            </a:r>
            <a:r>
              <a:rPr sz="1000" spc="-5" dirty="0">
                <a:latin typeface="Arial"/>
                <a:cs typeface="Arial"/>
              </a:rPr>
              <a:t>City</a:t>
            </a:r>
            <a:r>
              <a:rPr sz="1000" spc="13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Hall.</a:t>
            </a:r>
            <a:endParaRPr sz="1000" dirty="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35711" y="1703577"/>
            <a:ext cx="4729480" cy="14903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1170"/>
              </a:lnSpc>
              <a:spcBef>
                <a:spcPts val="95"/>
              </a:spcBef>
            </a:pPr>
            <a:r>
              <a:rPr sz="1000" u="heavy" spc="-254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000" b="1" i="1" u="heavy" spc="-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Billing </a:t>
            </a:r>
            <a:r>
              <a:rPr sz="1000" b="1" i="1" u="heavy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Remittance</a:t>
            </a:r>
            <a:r>
              <a:rPr sz="1000" b="1" i="1" u="heavy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000" b="1" i="1" u="heavy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Advice:</a:t>
            </a:r>
            <a:endParaRPr sz="1000" dirty="0">
              <a:latin typeface="Arial"/>
              <a:cs typeface="Arial"/>
            </a:endParaRPr>
          </a:p>
          <a:p>
            <a:pPr marL="12700" marR="5080" algn="just">
              <a:lnSpc>
                <a:spcPct val="95800"/>
              </a:lnSpc>
              <a:spcBef>
                <a:spcPts val="20"/>
              </a:spcBef>
            </a:pPr>
            <a:r>
              <a:rPr sz="1000" spc="-10" dirty="0">
                <a:latin typeface="Arial"/>
                <a:cs typeface="Arial"/>
              </a:rPr>
              <a:t>Your </a:t>
            </a:r>
            <a:r>
              <a:rPr sz="1000" spc="-5" dirty="0">
                <a:latin typeface="Arial"/>
                <a:cs typeface="Arial"/>
              </a:rPr>
              <a:t>bill </a:t>
            </a:r>
            <a:r>
              <a:rPr sz="1000" spc="-10" dirty="0">
                <a:latin typeface="Arial"/>
                <a:cs typeface="Arial"/>
              </a:rPr>
              <a:t>is </a:t>
            </a:r>
            <a:r>
              <a:rPr sz="1000" spc="-5" dirty="0">
                <a:latin typeface="Arial"/>
                <a:cs typeface="Arial"/>
              </a:rPr>
              <a:t>due upon receipt. If </a:t>
            </a:r>
            <a:r>
              <a:rPr sz="1000" spc="-15" dirty="0">
                <a:latin typeface="Arial"/>
                <a:cs typeface="Arial"/>
              </a:rPr>
              <a:t>we </a:t>
            </a:r>
            <a:r>
              <a:rPr sz="1000" spc="-5" dirty="0">
                <a:latin typeface="Arial"/>
                <a:cs typeface="Arial"/>
              </a:rPr>
              <a:t>receive </a:t>
            </a:r>
            <a:r>
              <a:rPr sz="1000" spc="-10" dirty="0">
                <a:latin typeface="Arial"/>
                <a:cs typeface="Arial"/>
              </a:rPr>
              <a:t>payment within </a:t>
            </a:r>
            <a:r>
              <a:rPr sz="1000" spc="-5" dirty="0">
                <a:latin typeface="Arial"/>
                <a:cs typeface="Arial"/>
              </a:rPr>
              <a:t>thirty (30) </a:t>
            </a:r>
            <a:r>
              <a:rPr sz="1000" spc="-10" dirty="0">
                <a:latin typeface="Arial"/>
                <a:cs typeface="Arial"/>
              </a:rPr>
              <a:t>days </a:t>
            </a:r>
            <a:r>
              <a:rPr sz="1000" spc="-5" dirty="0">
                <a:latin typeface="Arial"/>
                <a:cs typeface="Arial"/>
              </a:rPr>
              <a:t>of the  </a:t>
            </a:r>
            <a:r>
              <a:rPr sz="1000" spc="-10" dirty="0">
                <a:latin typeface="Arial"/>
                <a:cs typeface="Arial"/>
              </a:rPr>
              <a:t>billing </a:t>
            </a:r>
            <a:r>
              <a:rPr sz="1000" spc="-5" dirty="0">
                <a:latin typeface="Arial"/>
                <a:cs typeface="Arial"/>
              </a:rPr>
              <a:t>date, </a:t>
            </a:r>
            <a:r>
              <a:rPr sz="1000" spc="-15" dirty="0">
                <a:latin typeface="Arial"/>
                <a:cs typeface="Arial"/>
              </a:rPr>
              <a:t>you </a:t>
            </a:r>
            <a:r>
              <a:rPr sz="1000" spc="-10" dirty="0">
                <a:latin typeface="Arial"/>
                <a:cs typeface="Arial"/>
              </a:rPr>
              <a:t>will avoid </a:t>
            </a:r>
            <a:r>
              <a:rPr sz="1000" spc="-5" dirty="0">
                <a:latin typeface="Arial"/>
                <a:cs typeface="Arial"/>
              </a:rPr>
              <a:t>any delinquent penalties. If </a:t>
            </a:r>
            <a:r>
              <a:rPr sz="1000" spc="-10" dirty="0">
                <a:latin typeface="Arial"/>
                <a:cs typeface="Arial"/>
              </a:rPr>
              <a:t>your payment is </a:t>
            </a:r>
            <a:r>
              <a:rPr sz="1000" spc="-5" dirty="0">
                <a:latin typeface="Arial"/>
                <a:cs typeface="Arial"/>
              </a:rPr>
              <a:t>received  after thirty (30) </a:t>
            </a:r>
            <a:r>
              <a:rPr sz="1000" spc="-10" dirty="0">
                <a:latin typeface="Arial"/>
                <a:cs typeface="Arial"/>
              </a:rPr>
              <a:t>days </a:t>
            </a:r>
            <a:r>
              <a:rPr sz="1000" spc="-5" dirty="0">
                <a:latin typeface="Arial"/>
                <a:cs typeface="Arial"/>
              </a:rPr>
              <a:t>a $5.00 </a:t>
            </a:r>
            <a:r>
              <a:rPr sz="1000" spc="-10" dirty="0">
                <a:latin typeface="Arial"/>
                <a:cs typeface="Arial"/>
              </a:rPr>
              <a:t>late </a:t>
            </a:r>
            <a:r>
              <a:rPr sz="1000" spc="-5" dirty="0">
                <a:latin typeface="Arial"/>
                <a:cs typeface="Arial"/>
              </a:rPr>
              <a:t>penalty will be assessed. If </a:t>
            </a:r>
            <a:r>
              <a:rPr sz="1000" spc="-15" dirty="0">
                <a:latin typeface="Arial"/>
                <a:cs typeface="Arial"/>
              </a:rPr>
              <a:t>your </a:t>
            </a:r>
            <a:r>
              <a:rPr sz="1000" spc="-5" dirty="0">
                <a:latin typeface="Arial"/>
                <a:cs typeface="Arial"/>
              </a:rPr>
              <a:t>account has a  past due </a:t>
            </a:r>
            <a:r>
              <a:rPr sz="1000" spc="-10" dirty="0">
                <a:latin typeface="Arial"/>
                <a:cs typeface="Arial"/>
              </a:rPr>
              <a:t>balance, you </a:t>
            </a:r>
            <a:r>
              <a:rPr sz="1000" spc="-5" dirty="0">
                <a:latin typeface="Arial"/>
                <a:cs typeface="Arial"/>
              </a:rPr>
              <a:t>will receive a past due reminder notice. If </a:t>
            </a:r>
            <a:r>
              <a:rPr sz="1000" spc="-15" dirty="0">
                <a:latin typeface="Arial"/>
                <a:cs typeface="Arial"/>
              </a:rPr>
              <a:t>you </a:t>
            </a:r>
            <a:r>
              <a:rPr sz="1000" spc="-5" dirty="0">
                <a:latin typeface="Arial"/>
                <a:cs typeface="Arial"/>
              </a:rPr>
              <a:t>receive a past  </a:t>
            </a:r>
            <a:r>
              <a:rPr sz="1000" spc="-10" dirty="0">
                <a:latin typeface="Arial"/>
                <a:cs typeface="Arial"/>
              </a:rPr>
              <a:t>due </a:t>
            </a:r>
            <a:r>
              <a:rPr sz="1000" spc="-5" dirty="0">
                <a:latin typeface="Arial"/>
                <a:cs typeface="Arial"/>
              </a:rPr>
              <a:t>reminder notice, payment </a:t>
            </a:r>
            <a:r>
              <a:rPr sz="1000" dirty="0">
                <a:latin typeface="Arial"/>
                <a:cs typeface="Arial"/>
              </a:rPr>
              <a:t>must </a:t>
            </a:r>
            <a:r>
              <a:rPr sz="1000" spc="-5" dirty="0">
                <a:latin typeface="Arial"/>
                <a:cs typeface="Arial"/>
              </a:rPr>
              <a:t>be received within eighteen (18) </a:t>
            </a:r>
            <a:r>
              <a:rPr sz="1000" spc="-10" dirty="0">
                <a:latin typeface="Arial"/>
                <a:cs typeface="Arial"/>
              </a:rPr>
              <a:t>days </a:t>
            </a:r>
            <a:r>
              <a:rPr sz="1000" dirty="0">
                <a:latin typeface="Arial"/>
                <a:cs typeface="Arial"/>
              </a:rPr>
              <a:t>to </a:t>
            </a:r>
            <a:r>
              <a:rPr sz="1000" spc="-5" dirty="0">
                <a:latin typeface="Arial"/>
                <a:cs typeface="Arial"/>
              </a:rPr>
              <a:t>avoid  </a:t>
            </a:r>
            <a:r>
              <a:rPr sz="1000" spc="-10" dirty="0">
                <a:latin typeface="Arial"/>
                <a:cs typeface="Arial"/>
              </a:rPr>
              <a:t>service </a:t>
            </a:r>
            <a:r>
              <a:rPr sz="1000" spc="-5" dirty="0">
                <a:latin typeface="Arial"/>
                <a:cs typeface="Arial"/>
              </a:rPr>
              <a:t>disconnection. </a:t>
            </a:r>
            <a:r>
              <a:rPr sz="1000" b="1" spc="-5" dirty="0">
                <a:latin typeface="Arial"/>
                <a:cs typeface="Arial"/>
              </a:rPr>
              <a:t>If your service has been disconnected </a:t>
            </a:r>
            <a:r>
              <a:rPr sz="1000" b="1" spc="-10" dirty="0">
                <a:latin typeface="Arial"/>
                <a:cs typeface="Arial"/>
              </a:rPr>
              <a:t>for </a:t>
            </a:r>
            <a:r>
              <a:rPr sz="1000" b="1" spc="-15" dirty="0">
                <a:latin typeface="Arial"/>
                <a:cs typeface="Arial"/>
              </a:rPr>
              <a:t>non-payment,  </a:t>
            </a:r>
            <a:r>
              <a:rPr sz="1000" b="1" spc="-10" dirty="0">
                <a:latin typeface="Arial"/>
                <a:cs typeface="Arial"/>
              </a:rPr>
              <a:t>payment </a:t>
            </a:r>
            <a:r>
              <a:rPr sz="1000" b="1" spc="-5" dirty="0">
                <a:latin typeface="Arial"/>
                <a:cs typeface="Arial"/>
              </a:rPr>
              <a:t>of the entire balance due on your account plus </a:t>
            </a:r>
            <a:r>
              <a:rPr sz="1000" b="1" spc="-10" dirty="0">
                <a:latin typeface="Arial"/>
                <a:cs typeface="Arial"/>
              </a:rPr>
              <a:t>any </a:t>
            </a:r>
            <a:r>
              <a:rPr sz="1000" b="1" spc="-5" dirty="0">
                <a:latin typeface="Arial"/>
                <a:cs typeface="Arial"/>
              </a:rPr>
              <a:t>late penalties  </a:t>
            </a:r>
            <a:r>
              <a:rPr sz="1000" b="1" spc="-10" dirty="0">
                <a:latin typeface="Arial"/>
                <a:cs typeface="Arial"/>
              </a:rPr>
              <a:t>and </a:t>
            </a:r>
            <a:r>
              <a:rPr sz="1000" b="1" spc="-5" dirty="0">
                <a:latin typeface="Arial"/>
                <a:cs typeface="Arial"/>
              </a:rPr>
              <a:t>reconnection charges must be received </a:t>
            </a:r>
            <a:r>
              <a:rPr sz="1000" b="1" dirty="0">
                <a:latin typeface="Arial"/>
                <a:cs typeface="Arial"/>
              </a:rPr>
              <a:t>by </a:t>
            </a:r>
            <a:r>
              <a:rPr sz="1000" b="1" spc="-5" dirty="0">
                <a:latin typeface="Arial"/>
                <a:cs typeface="Arial"/>
              </a:rPr>
              <a:t>our office before </a:t>
            </a:r>
            <a:r>
              <a:rPr sz="1000" b="1" dirty="0">
                <a:latin typeface="Arial"/>
                <a:cs typeface="Arial"/>
              </a:rPr>
              <a:t>we </a:t>
            </a:r>
            <a:r>
              <a:rPr sz="1000" b="1" spc="-10" dirty="0">
                <a:latin typeface="Arial"/>
                <a:cs typeface="Arial"/>
              </a:rPr>
              <a:t>can  </a:t>
            </a:r>
            <a:r>
              <a:rPr sz="1000" b="1" spc="-5" dirty="0">
                <a:latin typeface="Arial"/>
                <a:cs typeface="Arial"/>
              </a:rPr>
              <a:t>schedule the reconnection of </a:t>
            </a:r>
            <a:r>
              <a:rPr sz="1000" b="1" spc="-10" dirty="0">
                <a:latin typeface="Arial"/>
                <a:cs typeface="Arial"/>
              </a:rPr>
              <a:t>your</a:t>
            </a:r>
            <a:r>
              <a:rPr sz="1000" b="1" spc="25" dirty="0">
                <a:latin typeface="Arial"/>
                <a:cs typeface="Arial"/>
              </a:rPr>
              <a:t> </a:t>
            </a:r>
            <a:r>
              <a:rPr sz="1000" b="1" spc="-5" dirty="0">
                <a:latin typeface="Arial"/>
                <a:cs typeface="Arial"/>
              </a:rPr>
              <a:t>service.</a:t>
            </a:r>
            <a:endParaRPr sz="1000" dirty="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35711" y="3310254"/>
            <a:ext cx="4727575" cy="85856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1170"/>
              </a:lnSpc>
              <a:spcBef>
                <a:spcPts val="95"/>
              </a:spcBef>
            </a:pPr>
            <a:r>
              <a:rPr sz="1000" u="heavy" spc="-254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000" b="1" i="1" u="heavy" spc="-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Payment</a:t>
            </a:r>
            <a:r>
              <a:rPr sz="1000" b="1" i="1" u="heavy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Options:</a:t>
            </a:r>
            <a:endParaRPr sz="1000" dirty="0">
              <a:latin typeface="Arial"/>
              <a:cs typeface="Arial"/>
            </a:endParaRPr>
          </a:p>
          <a:p>
            <a:pPr marL="12700" marR="7620">
              <a:lnSpc>
                <a:spcPts val="1150"/>
              </a:lnSpc>
              <a:spcBef>
                <a:spcPts val="50"/>
              </a:spcBef>
            </a:pPr>
            <a:r>
              <a:rPr sz="1000" spc="-5" dirty="0">
                <a:latin typeface="Arial"/>
                <a:cs typeface="Arial"/>
              </a:rPr>
              <a:t>Customers may drop their </a:t>
            </a:r>
            <a:r>
              <a:rPr sz="1000" spc="-10" dirty="0">
                <a:latin typeface="Arial"/>
                <a:cs typeface="Arial"/>
              </a:rPr>
              <a:t>payments</a:t>
            </a:r>
            <a:r>
              <a:rPr lang="en-US" sz="1000" spc="-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in our 24</a:t>
            </a:r>
            <a:r>
              <a:rPr lang="en-US" sz="1000" spc="-5" dirty="0">
                <a:latin typeface="Arial"/>
                <a:cs typeface="Arial"/>
              </a:rPr>
              <a:t>-</a:t>
            </a:r>
            <a:r>
              <a:rPr sz="1000" spc="-5" dirty="0">
                <a:latin typeface="Arial"/>
                <a:cs typeface="Arial"/>
              </a:rPr>
              <a:t>hour night depository located </a:t>
            </a:r>
            <a:r>
              <a:rPr sz="1000" spc="-10" dirty="0">
                <a:latin typeface="Arial"/>
                <a:cs typeface="Arial"/>
              </a:rPr>
              <a:t>in </a:t>
            </a:r>
            <a:r>
              <a:rPr sz="1000" spc="-5" dirty="0">
                <a:latin typeface="Arial"/>
                <a:cs typeface="Arial"/>
              </a:rPr>
              <a:t>front of City</a:t>
            </a:r>
            <a:r>
              <a:rPr sz="1000" spc="3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Hall.</a:t>
            </a:r>
            <a:endParaRPr sz="1000" dirty="0">
              <a:latin typeface="Arial"/>
              <a:cs typeface="Arial"/>
            </a:endParaRPr>
          </a:p>
          <a:p>
            <a:pPr marL="12700" marR="5080">
              <a:lnSpc>
                <a:spcPts val="1150"/>
              </a:lnSpc>
              <a:spcBef>
                <a:spcPts val="459"/>
              </a:spcBef>
            </a:pPr>
            <a:r>
              <a:rPr sz="1000" spc="-5" dirty="0">
                <a:latin typeface="Arial"/>
                <a:cs typeface="Arial"/>
              </a:rPr>
              <a:t>Customers </a:t>
            </a:r>
            <a:r>
              <a:rPr sz="1000" dirty="0">
                <a:latin typeface="Arial"/>
                <a:cs typeface="Arial"/>
              </a:rPr>
              <a:t>may </a:t>
            </a:r>
            <a:r>
              <a:rPr sz="1000" spc="-10" dirty="0">
                <a:latin typeface="Arial"/>
                <a:cs typeface="Arial"/>
              </a:rPr>
              <a:t>also </a:t>
            </a:r>
            <a:r>
              <a:rPr sz="1000" spc="-5" dirty="0">
                <a:latin typeface="Arial"/>
                <a:cs typeface="Arial"/>
              </a:rPr>
              <a:t>pay by credit card </a:t>
            </a:r>
            <a:r>
              <a:rPr sz="1000" spc="-10" dirty="0">
                <a:latin typeface="Arial"/>
                <a:cs typeface="Arial"/>
              </a:rPr>
              <a:t>via </a:t>
            </a:r>
            <a:r>
              <a:rPr sz="1000" spc="-5" dirty="0">
                <a:latin typeface="Arial"/>
                <a:cs typeface="Arial"/>
              </a:rPr>
              <a:t>the </a:t>
            </a:r>
            <a:r>
              <a:rPr sz="1000" spc="-10" dirty="0">
                <a:latin typeface="Arial"/>
                <a:cs typeface="Arial"/>
              </a:rPr>
              <a:t>telephone </a:t>
            </a:r>
            <a:r>
              <a:rPr sz="1000" spc="-5" dirty="0">
                <a:latin typeface="Arial"/>
                <a:cs typeface="Arial"/>
              </a:rPr>
              <a:t>system (561-243-7100)  or the Internet at</a:t>
            </a:r>
            <a:r>
              <a:rPr sz="1000" u="sng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000" u="sng" spc="-10" dirty="0">
                <a:uFill>
                  <a:solidFill>
                    <a:srgbClr val="000000"/>
                  </a:solidFill>
                </a:uFill>
                <a:latin typeface="Arial"/>
                <a:cs typeface="Arial"/>
                <a:hlinkClick r:id="rId4"/>
              </a:rPr>
              <a:t>www.</a:t>
            </a:r>
            <a:r>
              <a:rPr lang="en-US" sz="1000" u="sng" spc="-10" dirty="0">
                <a:uFill>
                  <a:solidFill>
                    <a:srgbClr val="000000"/>
                  </a:solidFill>
                </a:uFill>
                <a:latin typeface="Arial"/>
                <a:cs typeface="Arial"/>
                <a:hlinkClick r:id="rId4"/>
              </a:rPr>
              <a:t>delraybeachfl.gov</a:t>
            </a:r>
            <a:r>
              <a:rPr lang="en-US" sz="1000" u="sng" spc="-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(I </a:t>
            </a:r>
            <a:r>
              <a:rPr sz="1000" dirty="0">
                <a:latin typeface="Arial"/>
                <a:cs typeface="Arial"/>
              </a:rPr>
              <a:t>WANT </a:t>
            </a:r>
            <a:r>
              <a:rPr sz="1000" spc="-5" dirty="0">
                <a:latin typeface="Arial"/>
                <a:cs typeface="Arial"/>
              </a:rPr>
              <a:t>TO/Pay Online/Utility</a:t>
            </a:r>
            <a:r>
              <a:rPr sz="1000" spc="5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Bills).</a:t>
            </a:r>
            <a:endParaRPr sz="1000" dirty="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35711" y="4243197"/>
            <a:ext cx="262890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5" dirty="0">
                <a:latin typeface="Arial"/>
                <a:cs typeface="Arial"/>
              </a:rPr>
              <a:t>Customers </a:t>
            </a:r>
            <a:r>
              <a:rPr sz="1000" spc="-10" dirty="0">
                <a:latin typeface="Arial"/>
                <a:cs typeface="Arial"/>
              </a:rPr>
              <a:t>are </a:t>
            </a:r>
            <a:r>
              <a:rPr sz="1000" spc="-5" dirty="0">
                <a:latin typeface="Arial"/>
                <a:cs typeface="Arial"/>
              </a:rPr>
              <a:t>requested </a:t>
            </a:r>
            <a:r>
              <a:rPr sz="1000" dirty="0">
                <a:latin typeface="Arial"/>
                <a:cs typeface="Arial"/>
              </a:rPr>
              <a:t>to </a:t>
            </a:r>
            <a:r>
              <a:rPr sz="1000" spc="-5" dirty="0">
                <a:latin typeface="Arial"/>
                <a:cs typeface="Arial"/>
              </a:rPr>
              <a:t>mail payments</a:t>
            </a:r>
            <a:r>
              <a:rPr sz="1000" spc="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to:</a:t>
            </a:r>
            <a:endParaRPr sz="10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775205" y="4506848"/>
            <a:ext cx="1729995" cy="484107"/>
          </a:xfrm>
          <a:prstGeom prst="rect">
            <a:avLst/>
          </a:prstGeom>
        </p:spPr>
        <p:txBody>
          <a:bodyPr vert="horz" wrap="square" lIns="0" tIns="22225" rIns="0" bIns="0" rtlCol="0">
            <a:spAutoFit/>
          </a:bodyPr>
          <a:lstStyle/>
          <a:p>
            <a:pPr marL="243840" marR="239395" algn="ctr">
              <a:lnSpc>
                <a:spcPts val="1150"/>
              </a:lnSpc>
              <a:spcBef>
                <a:spcPts val="175"/>
              </a:spcBef>
            </a:pPr>
            <a:r>
              <a:rPr sz="1000" spc="-5" dirty="0">
                <a:latin typeface="Arial"/>
                <a:cs typeface="Arial"/>
              </a:rPr>
              <a:t>City of Delray</a:t>
            </a:r>
            <a:r>
              <a:rPr sz="1000" spc="-6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Beach</a:t>
            </a:r>
            <a:r>
              <a:rPr lang="en-US" sz="1000" spc="-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  </a:t>
            </a:r>
            <a:r>
              <a:rPr lang="en-US" sz="1000" spc="-5" dirty="0">
                <a:latin typeface="Arial"/>
                <a:cs typeface="Arial"/>
              </a:rPr>
              <a:t>PO Box 288242</a:t>
            </a:r>
            <a:endParaRPr sz="1000" dirty="0">
              <a:latin typeface="Arial"/>
              <a:cs typeface="Arial"/>
            </a:endParaRPr>
          </a:p>
          <a:p>
            <a:pPr algn="ctr">
              <a:lnSpc>
                <a:spcPts val="1175"/>
              </a:lnSpc>
            </a:pPr>
            <a:r>
              <a:rPr lang="en-US" sz="1000" spc="-10" dirty="0">
                <a:latin typeface="Arial"/>
                <a:cs typeface="Arial"/>
              </a:rPr>
              <a:t>Tampa, Florida 33630-8242</a:t>
            </a:r>
            <a:endParaRPr sz="1000" dirty="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35711" y="5293232"/>
            <a:ext cx="4724400" cy="7937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76225">
              <a:lnSpc>
                <a:spcPts val="1415"/>
              </a:lnSpc>
              <a:spcBef>
                <a:spcPts val="100"/>
              </a:spcBef>
            </a:pPr>
            <a:r>
              <a:rPr sz="1200" b="1" spc="50" dirty="0">
                <a:latin typeface="Arial"/>
                <a:cs typeface="Arial"/>
              </a:rPr>
              <a:t>GARBAGE </a:t>
            </a:r>
            <a:r>
              <a:rPr sz="1200" b="1" spc="40" dirty="0">
                <a:latin typeface="Arial"/>
                <a:cs typeface="Arial"/>
              </a:rPr>
              <a:t>and </a:t>
            </a:r>
            <a:r>
              <a:rPr sz="1200" b="1" spc="50" dirty="0">
                <a:latin typeface="Arial"/>
                <a:cs typeface="Arial"/>
              </a:rPr>
              <a:t>TRASH COLLECTION</a:t>
            </a:r>
            <a:r>
              <a:rPr sz="1200" b="1" spc="60" dirty="0">
                <a:latin typeface="Arial"/>
                <a:cs typeface="Arial"/>
              </a:rPr>
              <a:t> </a:t>
            </a:r>
            <a:r>
              <a:rPr sz="1200" b="1" spc="50" dirty="0">
                <a:latin typeface="Arial"/>
                <a:cs typeface="Arial"/>
              </a:rPr>
              <a:t>INFORMATION</a:t>
            </a:r>
            <a:endParaRPr sz="1200">
              <a:latin typeface="Arial"/>
              <a:cs typeface="Arial"/>
            </a:endParaRPr>
          </a:p>
          <a:p>
            <a:pPr marL="12700" marR="5080" algn="just">
              <a:lnSpc>
                <a:spcPct val="96100"/>
              </a:lnSpc>
              <a:spcBef>
                <a:spcPts val="20"/>
              </a:spcBef>
            </a:pPr>
            <a:r>
              <a:rPr sz="1000" spc="-5" dirty="0">
                <a:latin typeface="Arial"/>
                <a:cs typeface="Arial"/>
              </a:rPr>
              <a:t>Waste Management Inc. of </a:t>
            </a:r>
            <a:r>
              <a:rPr sz="1000" spc="-10" dirty="0">
                <a:latin typeface="Arial"/>
                <a:cs typeface="Arial"/>
              </a:rPr>
              <a:t>Florida </a:t>
            </a:r>
            <a:r>
              <a:rPr sz="1000" spc="-5" dirty="0">
                <a:latin typeface="Arial"/>
                <a:cs typeface="Arial"/>
              </a:rPr>
              <a:t>contracted </a:t>
            </a:r>
            <a:r>
              <a:rPr sz="1000" dirty="0">
                <a:latin typeface="Arial"/>
                <a:cs typeface="Arial"/>
              </a:rPr>
              <a:t>to </a:t>
            </a:r>
            <a:r>
              <a:rPr sz="1000" spc="-5" dirty="0">
                <a:latin typeface="Arial"/>
                <a:cs typeface="Arial"/>
              </a:rPr>
              <a:t>collect the </a:t>
            </a:r>
            <a:r>
              <a:rPr sz="1000" spc="-10" dirty="0">
                <a:latin typeface="Arial"/>
                <a:cs typeface="Arial"/>
              </a:rPr>
              <a:t>garbage, </a:t>
            </a:r>
            <a:r>
              <a:rPr sz="1000" spc="-5" dirty="0">
                <a:latin typeface="Arial"/>
                <a:cs typeface="Arial"/>
              </a:rPr>
              <a:t>trash and  </a:t>
            </a:r>
            <a:r>
              <a:rPr sz="1000" spc="-10" dirty="0">
                <a:latin typeface="Arial"/>
                <a:cs typeface="Arial"/>
              </a:rPr>
              <a:t>recycling </a:t>
            </a:r>
            <a:r>
              <a:rPr sz="1000" spc="-5" dirty="0">
                <a:latin typeface="Arial"/>
                <a:cs typeface="Arial"/>
              </a:rPr>
              <a:t>for the City of Delray Beach. </a:t>
            </a:r>
            <a:r>
              <a:rPr sz="1000" spc="-10" dirty="0">
                <a:latin typeface="Arial"/>
                <a:cs typeface="Arial"/>
              </a:rPr>
              <a:t>Charges </a:t>
            </a:r>
            <a:r>
              <a:rPr sz="1000" spc="-5" dirty="0">
                <a:latin typeface="Arial"/>
                <a:cs typeface="Arial"/>
              </a:rPr>
              <a:t>are applicable each and every  month without regard </a:t>
            </a:r>
            <a:r>
              <a:rPr sz="1000" dirty="0">
                <a:latin typeface="Arial"/>
                <a:cs typeface="Arial"/>
              </a:rPr>
              <a:t>to </a:t>
            </a:r>
            <a:r>
              <a:rPr sz="1000" spc="-5" dirty="0">
                <a:latin typeface="Arial"/>
                <a:cs typeface="Arial"/>
              </a:rPr>
              <a:t>usage or </a:t>
            </a:r>
            <a:r>
              <a:rPr sz="1000" spc="-10" dirty="0">
                <a:latin typeface="Arial"/>
                <a:cs typeface="Arial"/>
              </a:rPr>
              <a:t>occupancy. </a:t>
            </a:r>
            <a:r>
              <a:rPr sz="1000" spc="-5" dirty="0">
                <a:latin typeface="Arial"/>
                <a:cs typeface="Arial"/>
              </a:rPr>
              <a:t>For information on collection days,  </a:t>
            </a:r>
            <a:r>
              <a:rPr sz="1000" spc="-10" dirty="0">
                <a:latin typeface="Arial"/>
                <a:cs typeface="Arial"/>
              </a:rPr>
              <a:t>visit our </a:t>
            </a:r>
            <a:r>
              <a:rPr sz="1000" spc="-5" dirty="0">
                <a:latin typeface="Arial"/>
                <a:cs typeface="Arial"/>
              </a:rPr>
              <a:t>website or contact </a:t>
            </a:r>
            <a:r>
              <a:rPr sz="1000" spc="-10" dirty="0">
                <a:latin typeface="Arial"/>
                <a:cs typeface="Arial"/>
              </a:rPr>
              <a:t>Code </a:t>
            </a:r>
            <a:r>
              <a:rPr sz="1000" spc="-5" dirty="0">
                <a:latin typeface="Arial"/>
                <a:cs typeface="Arial"/>
              </a:rPr>
              <a:t>Enforcement at</a:t>
            </a:r>
            <a:r>
              <a:rPr sz="1000" spc="4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561-243-7219.</a:t>
            </a:r>
            <a:endParaRPr sz="1000">
              <a:latin typeface="Arial"/>
              <a:cs typeface="Arial"/>
            </a:endParaRPr>
          </a:p>
        </p:txBody>
      </p:sp>
      <p:graphicFrame>
        <p:nvGraphicFramePr>
          <p:cNvPr id="15" name="object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6448692"/>
              </p:ext>
            </p:extLst>
          </p:nvPr>
        </p:nvGraphicFramePr>
        <p:xfrm>
          <a:off x="435267" y="6473063"/>
          <a:ext cx="4375783" cy="9715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925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463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369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47015">
                <a:tc>
                  <a:txBody>
                    <a:bodyPr/>
                    <a:lstStyle/>
                    <a:p>
                      <a:pPr marL="59690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1100" b="1" spc="-5" dirty="0">
                          <a:latin typeface="Arial"/>
                          <a:cs typeface="Arial"/>
                        </a:rPr>
                        <a:t>Service</a:t>
                      </a:r>
                      <a:r>
                        <a:rPr sz="1100" b="1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spc="-5" dirty="0">
                          <a:latin typeface="Arial"/>
                          <a:cs typeface="Arial"/>
                        </a:rPr>
                        <a:t>Type</a:t>
                      </a:r>
                      <a:endParaRPr sz="1100" dirty="0">
                        <a:latin typeface="Arial"/>
                        <a:cs typeface="Arial"/>
                      </a:endParaRPr>
                    </a:p>
                  </a:txBody>
                  <a:tcPr marL="0" marR="0" marT="26034" marB="0">
                    <a:lnL w="635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777240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1100" b="1" spc="-5" dirty="0">
                          <a:latin typeface="Arial"/>
                          <a:cs typeface="Arial"/>
                        </a:rPr>
                        <a:t>Description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26034" marB="0">
                    <a:lnL w="28575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339725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1100" b="1" spc="-5" dirty="0">
                          <a:latin typeface="Arial"/>
                          <a:cs typeface="Arial"/>
                        </a:rPr>
                        <a:t>Rate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26034" marB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4535">
                <a:tc>
                  <a:txBody>
                    <a:bodyPr/>
                    <a:lstStyle/>
                    <a:p>
                      <a:pPr marL="440690" marR="442595" indent="2540" algn="just">
                        <a:lnSpc>
                          <a:spcPts val="1730"/>
                        </a:lnSpc>
                        <a:spcBef>
                          <a:spcPts val="25"/>
                        </a:spcBef>
                      </a:pPr>
                      <a:r>
                        <a:rPr sz="1100" dirty="0">
                          <a:latin typeface="Arial"/>
                          <a:cs typeface="Arial"/>
                        </a:rPr>
                        <a:t>A  C  D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31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EB99"/>
                    </a:solidFill>
                  </a:tcPr>
                </a:tc>
                <a:tc>
                  <a:txBody>
                    <a:bodyPr/>
                    <a:lstStyle/>
                    <a:p>
                      <a:pPr marL="50165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Roll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Out</a:t>
                      </a:r>
                      <a:r>
                        <a:rPr sz="1100" spc="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Carts</a:t>
                      </a:r>
                      <a:endParaRPr sz="1100">
                        <a:latin typeface="Arial"/>
                        <a:cs typeface="Arial"/>
                      </a:endParaRPr>
                    </a:p>
                    <a:p>
                      <a:pPr marL="50165" marR="281940">
                        <a:lnSpc>
                          <a:spcPct val="130900"/>
                        </a:lnSpc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Curbside Disposable Containers  Multi-Family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38735" marB="0">
                    <a:lnL w="28575">
                      <a:solidFill>
                        <a:srgbClr val="000000"/>
                      </a:solidFill>
                      <a:prstDash val="solid"/>
                    </a:lnL>
                    <a:lnT w="28575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EB99"/>
                    </a:solidFill>
                  </a:tcPr>
                </a:tc>
                <a:tc>
                  <a:txBody>
                    <a:bodyPr/>
                    <a:lstStyle/>
                    <a:p>
                      <a:pPr marL="294005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$</a:t>
                      </a:r>
                      <a:r>
                        <a:rPr lang="en-US" sz="1100" spc="-5" dirty="0">
                          <a:latin typeface="Arial"/>
                          <a:cs typeface="Arial"/>
                        </a:rPr>
                        <a:t>19.13</a:t>
                      </a:r>
                      <a:endParaRPr sz="1100" dirty="0">
                        <a:latin typeface="Arial"/>
                        <a:cs typeface="Arial"/>
                      </a:endParaRPr>
                    </a:p>
                    <a:p>
                      <a:pPr marL="294005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$</a:t>
                      </a:r>
                      <a:r>
                        <a:rPr lang="en-US" sz="1100" spc="-5" dirty="0">
                          <a:latin typeface="Arial"/>
                          <a:cs typeface="Arial"/>
                        </a:rPr>
                        <a:t>19.13</a:t>
                      </a:r>
                      <a:endParaRPr sz="1100" dirty="0">
                        <a:latin typeface="Arial"/>
                        <a:cs typeface="Arial"/>
                      </a:endParaRPr>
                    </a:p>
                    <a:p>
                      <a:pPr marL="294005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$</a:t>
                      </a:r>
                      <a:r>
                        <a:rPr lang="en-US" sz="1100" spc="-5" dirty="0">
                          <a:latin typeface="Arial"/>
                          <a:cs typeface="Arial"/>
                        </a:rPr>
                        <a:t>14.38</a:t>
                      </a:r>
                      <a:endParaRPr sz="1100" dirty="0">
                        <a:latin typeface="Arial"/>
                        <a:cs typeface="Arial"/>
                      </a:endParaRPr>
                    </a:p>
                  </a:txBody>
                  <a:tcPr marL="0" marR="0" marT="38735" marB="0">
                    <a:lnR w="635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EB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6" name="object 16"/>
          <p:cNvSpPr txBox="1"/>
          <p:nvPr/>
        </p:nvSpPr>
        <p:spPr>
          <a:xfrm>
            <a:off x="1122997" y="6238494"/>
            <a:ext cx="3000375" cy="228600"/>
          </a:xfrm>
          <a:prstGeom prst="rect">
            <a:avLst/>
          </a:prstGeom>
          <a:solidFill>
            <a:srgbClr val="000000"/>
          </a:solidFill>
        </p:spPr>
        <p:txBody>
          <a:bodyPr vert="horz" wrap="square" lIns="0" tIns="25400" rIns="0" bIns="0" rtlCol="0">
            <a:spAutoFit/>
          </a:bodyPr>
          <a:lstStyle/>
          <a:p>
            <a:pPr marL="152400">
              <a:lnSpc>
                <a:spcPct val="100000"/>
              </a:lnSpc>
              <a:spcBef>
                <a:spcPts val="200"/>
              </a:spcBef>
            </a:pPr>
            <a:r>
              <a:rPr sz="1100" b="1" spc="40" dirty="0">
                <a:solidFill>
                  <a:srgbClr val="FFFFFF"/>
                </a:solidFill>
                <a:latin typeface="Arial"/>
                <a:cs typeface="Arial"/>
              </a:rPr>
              <a:t>Garbage </a:t>
            </a:r>
            <a:r>
              <a:rPr sz="1100" b="1" spc="30" dirty="0">
                <a:solidFill>
                  <a:srgbClr val="FFFFFF"/>
                </a:solidFill>
                <a:latin typeface="Arial"/>
                <a:cs typeface="Arial"/>
              </a:rPr>
              <a:t>and </a:t>
            </a:r>
            <a:r>
              <a:rPr sz="1100" b="1" spc="35" dirty="0">
                <a:solidFill>
                  <a:srgbClr val="FFFFFF"/>
                </a:solidFill>
                <a:latin typeface="Arial"/>
                <a:cs typeface="Arial"/>
              </a:rPr>
              <a:t>Trash </a:t>
            </a:r>
            <a:r>
              <a:rPr sz="1100" b="1" spc="50" dirty="0">
                <a:solidFill>
                  <a:srgbClr val="FFFFFF"/>
                </a:solidFill>
                <a:latin typeface="Arial"/>
                <a:cs typeface="Arial"/>
              </a:rPr>
              <a:t>Collection</a:t>
            </a:r>
            <a:r>
              <a:rPr sz="1100" b="1" spc="10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b="1" spc="40" dirty="0">
                <a:solidFill>
                  <a:srgbClr val="FFFFFF"/>
                </a:solidFill>
                <a:latin typeface="Arial"/>
                <a:cs typeface="Arial"/>
              </a:rPr>
              <a:t>Rates</a:t>
            </a:r>
            <a:endParaRPr sz="11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6039484" y="6237223"/>
            <a:ext cx="3000375" cy="228600"/>
          </a:xfrm>
          <a:prstGeom prst="rect">
            <a:avLst/>
          </a:prstGeom>
          <a:solidFill>
            <a:srgbClr val="000000"/>
          </a:solidFill>
        </p:spPr>
        <p:txBody>
          <a:bodyPr vert="horz" wrap="square" lIns="0" tIns="24765" rIns="0" bIns="0" rtlCol="0">
            <a:spAutoFit/>
          </a:bodyPr>
          <a:lstStyle/>
          <a:p>
            <a:pPr marL="197485">
              <a:lnSpc>
                <a:spcPct val="100000"/>
              </a:lnSpc>
              <a:spcBef>
                <a:spcPts val="195"/>
              </a:spcBef>
            </a:pPr>
            <a:r>
              <a:rPr sz="1100" b="1" spc="50" dirty="0">
                <a:solidFill>
                  <a:srgbClr val="FFFFFF"/>
                </a:solidFill>
                <a:latin typeface="Arial"/>
                <a:cs typeface="Arial"/>
              </a:rPr>
              <a:t>Residential Reclaimed </a:t>
            </a:r>
            <a:r>
              <a:rPr sz="1100" b="1" spc="40" dirty="0">
                <a:solidFill>
                  <a:srgbClr val="FFFFFF"/>
                </a:solidFill>
                <a:latin typeface="Arial"/>
                <a:cs typeface="Arial"/>
              </a:rPr>
              <a:t>Water</a:t>
            </a:r>
            <a:r>
              <a:rPr sz="1100" b="1" spc="3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b="1" spc="40" dirty="0">
                <a:solidFill>
                  <a:srgbClr val="FFFFFF"/>
                </a:solidFill>
                <a:latin typeface="Arial"/>
                <a:cs typeface="Arial"/>
              </a:rPr>
              <a:t>Rates</a:t>
            </a:r>
            <a:endParaRPr sz="1100">
              <a:latin typeface="Arial"/>
              <a:cs typeface="Arial"/>
            </a:endParaRPr>
          </a:p>
        </p:txBody>
      </p:sp>
      <p:graphicFrame>
        <p:nvGraphicFramePr>
          <p:cNvPr id="18" name="object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0034531"/>
              </p:ext>
            </p:extLst>
          </p:nvPr>
        </p:nvGraphicFramePr>
        <p:xfrm>
          <a:off x="5342763" y="6473063"/>
          <a:ext cx="4290060" cy="9715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738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162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47015">
                <a:tc>
                  <a:txBody>
                    <a:bodyPr/>
                    <a:lstStyle/>
                    <a:p>
                      <a:pPr marL="375920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1100" b="1" spc="-5" dirty="0">
                          <a:latin typeface="Arial"/>
                          <a:cs typeface="Arial"/>
                        </a:rPr>
                        <a:t>Gallons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26034" marB="0">
                    <a:lnL w="635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610870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1100" b="1" spc="-5" dirty="0">
                          <a:latin typeface="Arial"/>
                          <a:cs typeface="Arial"/>
                        </a:rPr>
                        <a:t>Charge </a:t>
                      </a:r>
                      <a:r>
                        <a:rPr sz="1100" b="1" dirty="0">
                          <a:latin typeface="Arial"/>
                          <a:cs typeface="Arial"/>
                        </a:rPr>
                        <a:t>per </a:t>
                      </a:r>
                      <a:r>
                        <a:rPr sz="1100" b="1" spc="-5" dirty="0">
                          <a:latin typeface="Arial"/>
                          <a:cs typeface="Arial"/>
                        </a:rPr>
                        <a:t>1,000</a:t>
                      </a:r>
                      <a:r>
                        <a:rPr sz="1100" b="1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spc="-5" dirty="0">
                          <a:latin typeface="Arial"/>
                          <a:cs typeface="Arial"/>
                        </a:rPr>
                        <a:t>Gallons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26034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45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lang="en-US" sz="1100" spc="-5" dirty="0">
                          <a:latin typeface="Arial"/>
                          <a:cs typeface="Arial"/>
                        </a:rPr>
                        <a:t>All Consumption</a:t>
                      </a:r>
                      <a:endParaRPr sz="1100" dirty="0">
                        <a:latin typeface="Arial"/>
                        <a:cs typeface="Arial"/>
                      </a:endParaRPr>
                    </a:p>
                  </a:txBody>
                  <a:tcPr marL="0" marR="0" marT="387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EB99"/>
                    </a:solidFill>
                  </a:tcPr>
                </a:tc>
                <a:tc>
                  <a:txBody>
                    <a:bodyPr/>
                    <a:lstStyle/>
                    <a:p>
                      <a:pPr marR="105410"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$1.00</a:t>
                      </a:r>
                      <a:endParaRPr sz="1100" dirty="0">
                        <a:latin typeface="Arial"/>
                        <a:cs typeface="Arial"/>
                      </a:endParaRPr>
                    </a:p>
                  </a:txBody>
                  <a:tcPr marL="0" marR="0" marT="3873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EB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146</TotalTime>
  <Words>922</Words>
  <Application>Microsoft Office PowerPoint</Application>
  <PresentationFormat>Custom</PresentationFormat>
  <Paragraphs>113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Arial Black</vt:lpstr>
      <vt:lpstr>Calibri</vt:lpstr>
      <vt:lpstr>Cambria</vt:lpstr>
      <vt:lpstr>Times New Roman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King, Nancy</dc:creator>
  <cp:lastModifiedBy>Smith, Jacquelyn</cp:lastModifiedBy>
  <cp:revision>16</cp:revision>
  <cp:lastPrinted>2024-02-05T21:27:14Z</cp:lastPrinted>
  <dcterms:created xsi:type="dcterms:W3CDTF">2017-10-17T21:08:41Z</dcterms:created>
  <dcterms:modified xsi:type="dcterms:W3CDTF">2024-10-23T14:10:06Z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2016-09-29T00:00:00Z</vt:filetime>
  </property>
  <property fmtid="{D5CDD505-2E9C-101B-9397-08002B2CF9AE}" pid="3" name="Creator">
    <vt:lpwstr>Microsoft® Publisher 2010</vt:lpwstr>
  </property>
  <property fmtid="{D5CDD505-2E9C-101B-9397-08002B2CF9AE}" pid="4" name="LastSaved">
    <vt:filetime>2017-10-17T00:00:00Z</vt:filetime>
  </property>
</Properties>
</file>